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845" r:id="rId2"/>
    <p:sldId id="735" r:id="rId3"/>
    <p:sldId id="983" r:id="rId4"/>
    <p:sldId id="260" r:id="rId5"/>
    <p:sldId id="928" r:id="rId6"/>
    <p:sldId id="313" r:id="rId7"/>
    <p:sldId id="1009" r:id="rId8"/>
    <p:sldId id="718" r:id="rId9"/>
    <p:sldId id="832" r:id="rId10"/>
    <p:sldId id="984" r:id="rId11"/>
    <p:sldId id="1025" r:id="rId12"/>
    <p:sldId id="1026" r:id="rId13"/>
    <p:sldId id="1027" r:id="rId14"/>
    <p:sldId id="1028" r:id="rId15"/>
    <p:sldId id="1029" r:id="rId16"/>
    <p:sldId id="1030" r:id="rId17"/>
    <p:sldId id="1031" r:id="rId18"/>
    <p:sldId id="1032" r:id="rId19"/>
    <p:sldId id="985" r:id="rId20"/>
    <p:sldId id="697" r:id="rId21"/>
    <p:sldId id="698" r:id="rId22"/>
    <p:sldId id="953" r:id="rId23"/>
    <p:sldId id="1033" r:id="rId24"/>
    <p:sldId id="1037" r:id="rId25"/>
    <p:sldId id="998" r:id="rId26"/>
    <p:sldId id="999" r:id="rId27"/>
    <p:sldId id="997" r:id="rId28"/>
    <p:sldId id="993" r:id="rId29"/>
    <p:sldId id="1020" r:id="rId30"/>
    <p:sldId id="1021" r:id="rId31"/>
    <p:sldId id="1034" r:id="rId32"/>
    <p:sldId id="954" r:id="rId33"/>
    <p:sldId id="389" r:id="rId34"/>
    <p:sldId id="1019" r:id="rId35"/>
    <p:sldId id="1008" r:id="rId36"/>
    <p:sldId id="1035" r:id="rId37"/>
    <p:sldId id="955" r:id="rId38"/>
    <p:sldId id="944" r:id="rId39"/>
    <p:sldId id="1003" r:id="rId40"/>
    <p:sldId id="1004" r:id="rId41"/>
    <p:sldId id="1005" r:id="rId42"/>
    <p:sldId id="702" r:id="rId43"/>
    <p:sldId id="987" r:id="rId44"/>
    <p:sldId id="1006" r:id="rId45"/>
    <p:sldId id="988" r:id="rId46"/>
    <p:sldId id="989" r:id="rId47"/>
    <p:sldId id="990" r:id="rId48"/>
    <p:sldId id="992" r:id="rId49"/>
    <p:sldId id="1010" r:id="rId50"/>
    <p:sldId id="1036" r:id="rId51"/>
    <p:sldId id="956" r:id="rId52"/>
    <p:sldId id="986" r:id="rId53"/>
    <p:sldId id="1018" r:id="rId54"/>
    <p:sldId id="1016" r:id="rId55"/>
    <p:sldId id="600" r:id="rId56"/>
    <p:sldId id="1012" r:id="rId57"/>
    <p:sldId id="1013" r:id="rId58"/>
    <p:sldId id="1024" r:id="rId59"/>
    <p:sldId id="1023" r:id="rId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FFCC"/>
    <a:srgbClr val="0DC0FF"/>
    <a:srgbClr val="FF99FF"/>
    <a:srgbClr val="66FF99"/>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5068" autoAdjust="0"/>
    <p:restoredTop sz="96283" autoAdjust="0"/>
  </p:normalViewPr>
  <p:slideViewPr>
    <p:cSldViewPr snapToGrid="0">
      <p:cViewPr varScale="1">
        <p:scale>
          <a:sx n="112" d="100"/>
          <a:sy n="112" d="100"/>
        </p:scale>
        <p:origin x="1296"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385EA-72C9-41C4-9647-ACBD98D4E9B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F0368-2E70-4758-91B3-08E366FF3CE7}" type="slidenum">
              <a:rPr lang="en-US" smtClean="0"/>
              <a:t>‹#›</a:t>
            </a:fld>
            <a:endParaRPr lang="en-US"/>
          </a:p>
        </p:txBody>
      </p:sp>
    </p:spTree>
    <p:extLst>
      <p:ext uri="{BB962C8B-B14F-4D97-AF65-F5344CB8AC3E}">
        <p14:creationId xmlns:p14="http://schemas.microsoft.com/office/powerpoint/2010/main" val="165533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E9ED-0A27-F2D3-9681-CC5C1B1439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A9D38B-C5A3-9803-80DF-07DB2AFFB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DBFF5-C6BA-08F8-B2EA-59146A092812}"/>
              </a:ext>
            </a:extLst>
          </p:cNvPr>
          <p:cNvSpPr>
            <a:spLocks noGrp="1"/>
          </p:cNvSpPr>
          <p:nvPr>
            <p:ph type="dt" sz="half" idx="10"/>
          </p:nvPr>
        </p:nvSpPr>
        <p:spPr/>
        <p:txBody>
          <a:bodyPr/>
          <a:lstStyle/>
          <a:p>
            <a:fld id="{1F96BE88-4184-4AE9-83DC-030C4D656F0B}" type="datetime1">
              <a:rPr lang="en-US" smtClean="0"/>
              <a:t>3/26/2025</a:t>
            </a:fld>
            <a:endParaRPr lang="en-US" dirty="0"/>
          </a:p>
        </p:txBody>
      </p:sp>
      <p:sp>
        <p:nvSpPr>
          <p:cNvPr id="5" name="Footer Placeholder 4">
            <a:extLst>
              <a:ext uri="{FF2B5EF4-FFF2-40B4-BE49-F238E27FC236}">
                <a16:creationId xmlns:a16="http://schemas.microsoft.com/office/drawing/2014/main" id="{10E27E07-EA11-E6BF-4E1A-982D104C6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D45DFB-2BCD-1E04-8151-2FD190FDF6EF}"/>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86702821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F4E-66E1-1621-8180-EFCA679216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26068-11D4-8A4D-D6A6-7010DD85E1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614E2-0A34-B1E8-691E-64514B9A2DE3}"/>
              </a:ext>
            </a:extLst>
          </p:cNvPr>
          <p:cNvSpPr>
            <a:spLocks noGrp="1"/>
          </p:cNvSpPr>
          <p:nvPr>
            <p:ph type="dt" sz="half" idx="10"/>
          </p:nvPr>
        </p:nvSpPr>
        <p:spPr/>
        <p:txBody>
          <a:bodyPr/>
          <a:lstStyle/>
          <a:p>
            <a:fld id="{8D849B3F-CE00-477B-AAD5-51DA5BCE87C7}" type="datetime1">
              <a:rPr lang="en-US" smtClean="0"/>
              <a:t>3/26/2025</a:t>
            </a:fld>
            <a:endParaRPr lang="en-US" dirty="0"/>
          </a:p>
        </p:txBody>
      </p:sp>
      <p:sp>
        <p:nvSpPr>
          <p:cNvPr id="5" name="Footer Placeholder 4">
            <a:extLst>
              <a:ext uri="{FF2B5EF4-FFF2-40B4-BE49-F238E27FC236}">
                <a16:creationId xmlns:a16="http://schemas.microsoft.com/office/drawing/2014/main" id="{AF58FC6F-4EC0-AAA2-31F7-4C65D71CE7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16AD0-FDF7-34FE-F14C-85924E496C1D}"/>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823902343"/>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4B251-E918-A23E-6E47-F1AB5FB82B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3B87E0-02BE-915C-9E56-A8E00AC6C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C98CC-B427-616E-0918-68B13F761E61}"/>
              </a:ext>
            </a:extLst>
          </p:cNvPr>
          <p:cNvSpPr>
            <a:spLocks noGrp="1"/>
          </p:cNvSpPr>
          <p:nvPr>
            <p:ph type="dt" sz="half" idx="10"/>
          </p:nvPr>
        </p:nvSpPr>
        <p:spPr/>
        <p:txBody>
          <a:bodyPr/>
          <a:lstStyle/>
          <a:p>
            <a:fld id="{D7E835C8-7FD1-42D6-A82E-83DBAAB9F42C}" type="datetime1">
              <a:rPr lang="en-US" smtClean="0"/>
              <a:t>3/26/2025</a:t>
            </a:fld>
            <a:endParaRPr lang="en-US" dirty="0"/>
          </a:p>
        </p:txBody>
      </p:sp>
      <p:sp>
        <p:nvSpPr>
          <p:cNvPr id="5" name="Footer Placeholder 4">
            <a:extLst>
              <a:ext uri="{FF2B5EF4-FFF2-40B4-BE49-F238E27FC236}">
                <a16:creationId xmlns:a16="http://schemas.microsoft.com/office/drawing/2014/main" id="{41D012B9-3E6E-FE94-6A2B-76D8A298AF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EE5AA8-1ADA-E654-A29C-C706A69622D1}"/>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408525171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8DE2-684F-4872-3D50-EBAA5CC09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6ECC-25B6-75C2-25D6-4BD2134608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C6312-262A-CFED-440B-24F19A384413}"/>
              </a:ext>
            </a:extLst>
          </p:cNvPr>
          <p:cNvSpPr>
            <a:spLocks noGrp="1"/>
          </p:cNvSpPr>
          <p:nvPr>
            <p:ph type="dt" sz="half" idx="10"/>
          </p:nvPr>
        </p:nvSpPr>
        <p:spPr/>
        <p:txBody>
          <a:bodyPr/>
          <a:lstStyle/>
          <a:p>
            <a:fld id="{FF3D8788-E646-4457-B499-9BC76496DE20}" type="datetime1">
              <a:rPr lang="en-US" smtClean="0"/>
              <a:t>3/26/2025</a:t>
            </a:fld>
            <a:endParaRPr lang="en-US" dirty="0"/>
          </a:p>
        </p:txBody>
      </p:sp>
      <p:sp>
        <p:nvSpPr>
          <p:cNvPr id="5" name="Footer Placeholder 4">
            <a:extLst>
              <a:ext uri="{FF2B5EF4-FFF2-40B4-BE49-F238E27FC236}">
                <a16:creationId xmlns:a16="http://schemas.microsoft.com/office/drawing/2014/main" id="{BB366247-FED5-D5A7-14A5-AB93AA27B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C8B243-8C5F-FCBD-E914-A188C433C6E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05515672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B906A-4EC8-6CAB-B282-1C25FA220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67C01-387F-D982-1A08-071EE71F02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DAEF9-13F0-6E82-BDC3-99A11E92EBE0}"/>
              </a:ext>
            </a:extLst>
          </p:cNvPr>
          <p:cNvSpPr>
            <a:spLocks noGrp="1"/>
          </p:cNvSpPr>
          <p:nvPr>
            <p:ph type="dt" sz="half" idx="10"/>
          </p:nvPr>
        </p:nvSpPr>
        <p:spPr/>
        <p:txBody>
          <a:bodyPr/>
          <a:lstStyle/>
          <a:p>
            <a:fld id="{C3DF651A-62CC-420F-A75D-4E2BAD973C82}" type="datetime1">
              <a:rPr lang="en-US" smtClean="0"/>
              <a:t>3/26/2025</a:t>
            </a:fld>
            <a:endParaRPr lang="en-US" dirty="0"/>
          </a:p>
        </p:txBody>
      </p:sp>
      <p:sp>
        <p:nvSpPr>
          <p:cNvPr id="5" name="Footer Placeholder 4">
            <a:extLst>
              <a:ext uri="{FF2B5EF4-FFF2-40B4-BE49-F238E27FC236}">
                <a16:creationId xmlns:a16="http://schemas.microsoft.com/office/drawing/2014/main" id="{A0709DB5-E21E-0C8E-C3B3-E5A9201D10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E5643F-E08B-B17C-6924-07F47DC54EAC}"/>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0377232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CF6-6D7D-9B4F-F0C9-765D50CA4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937F7-D790-BC0E-7AE1-3A589F57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3B162-F465-97C7-C12F-8653FDDFF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268631-4E2A-3618-11BE-DA17DDBF9D4C}"/>
              </a:ext>
            </a:extLst>
          </p:cNvPr>
          <p:cNvSpPr>
            <a:spLocks noGrp="1"/>
          </p:cNvSpPr>
          <p:nvPr>
            <p:ph type="dt" sz="half" idx="10"/>
          </p:nvPr>
        </p:nvSpPr>
        <p:spPr/>
        <p:txBody>
          <a:bodyPr/>
          <a:lstStyle/>
          <a:p>
            <a:fld id="{0BC7D2ED-1D73-434D-9F26-6D68DF4D4F21}" type="datetime1">
              <a:rPr lang="en-US" smtClean="0"/>
              <a:t>3/26/2025</a:t>
            </a:fld>
            <a:endParaRPr lang="en-US" dirty="0"/>
          </a:p>
        </p:txBody>
      </p:sp>
      <p:sp>
        <p:nvSpPr>
          <p:cNvPr id="6" name="Footer Placeholder 5">
            <a:extLst>
              <a:ext uri="{FF2B5EF4-FFF2-40B4-BE49-F238E27FC236}">
                <a16:creationId xmlns:a16="http://schemas.microsoft.com/office/drawing/2014/main" id="{38171991-857E-C2A3-3A6C-0767431687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0CEA56-1036-B43D-A588-B9979ED87576}"/>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84144143"/>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5B44-9F2F-DEDC-66E9-93826EBB9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619C4-D422-E9A2-E2D2-B3588D21A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EEB0A-0FC2-3697-E9EC-FD1080613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8375DA-3591-062D-E68B-9790510A2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5B4BD-9C9F-F69D-3EE4-5381449818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20EAE-5A87-8F80-B1BB-ECDBCB15A64F}"/>
              </a:ext>
            </a:extLst>
          </p:cNvPr>
          <p:cNvSpPr>
            <a:spLocks noGrp="1"/>
          </p:cNvSpPr>
          <p:nvPr>
            <p:ph type="dt" sz="half" idx="10"/>
          </p:nvPr>
        </p:nvSpPr>
        <p:spPr/>
        <p:txBody>
          <a:bodyPr/>
          <a:lstStyle/>
          <a:p>
            <a:fld id="{0F8770B3-EBBA-4349-BE40-92751CF06FD5}" type="datetime1">
              <a:rPr lang="en-US" smtClean="0"/>
              <a:t>3/26/2025</a:t>
            </a:fld>
            <a:endParaRPr lang="en-US" dirty="0"/>
          </a:p>
        </p:txBody>
      </p:sp>
      <p:sp>
        <p:nvSpPr>
          <p:cNvPr id="8" name="Footer Placeholder 7">
            <a:extLst>
              <a:ext uri="{FF2B5EF4-FFF2-40B4-BE49-F238E27FC236}">
                <a16:creationId xmlns:a16="http://schemas.microsoft.com/office/drawing/2014/main" id="{D8422345-7201-5A88-C6C1-C9E1CA9AE8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4698E-91A5-A01D-B8CF-AC043F6BD55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58959463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9C4E-806E-54B7-769B-5C10BC0C8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C4B7-1AE9-55F8-1350-FF08DEE1E6A7}"/>
              </a:ext>
            </a:extLst>
          </p:cNvPr>
          <p:cNvSpPr>
            <a:spLocks noGrp="1"/>
          </p:cNvSpPr>
          <p:nvPr>
            <p:ph type="dt" sz="half" idx="10"/>
          </p:nvPr>
        </p:nvSpPr>
        <p:spPr/>
        <p:txBody>
          <a:bodyPr/>
          <a:lstStyle/>
          <a:p>
            <a:fld id="{64CF04EB-8623-4A59-96AA-75D2C7D930DD}" type="datetime1">
              <a:rPr lang="en-US" smtClean="0"/>
              <a:t>3/26/2025</a:t>
            </a:fld>
            <a:endParaRPr lang="en-US" dirty="0"/>
          </a:p>
        </p:txBody>
      </p:sp>
      <p:sp>
        <p:nvSpPr>
          <p:cNvPr id="4" name="Footer Placeholder 3">
            <a:extLst>
              <a:ext uri="{FF2B5EF4-FFF2-40B4-BE49-F238E27FC236}">
                <a16:creationId xmlns:a16="http://schemas.microsoft.com/office/drawing/2014/main" id="{5E9BDCC3-4604-0929-770B-0FC5809070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5E23D0-9BEE-5388-A0C1-344C4B0A3F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216802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C402F-BADD-BAF7-CE39-9AB15606F2FE}"/>
              </a:ext>
            </a:extLst>
          </p:cNvPr>
          <p:cNvSpPr>
            <a:spLocks noGrp="1"/>
          </p:cNvSpPr>
          <p:nvPr>
            <p:ph type="dt" sz="half" idx="10"/>
          </p:nvPr>
        </p:nvSpPr>
        <p:spPr/>
        <p:txBody>
          <a:bodyPr/>
          <a:lstStyle/>
          <a:p>
            <a:fld id="{FDBADFFC-0EB9-4DAB-92DB-6A028D6170BA}" type="datetime1">
              <a:rPr lang="en-US" smtClean="0"/>
              <a:t>3/26/2025</a:t>
            </a:fld>
            <a:endParaRPr lang="en-US" dirty="0"/>
          </a:p>
        </p:txBody>
      </p:sp>
      <p:sp>
        <p:nvSpPr>
          <p:cNvPr id="3" name="Footer Placeholder 2">
            <a:extLst>
              <a:ext uri="{FF2B5EF4-FFF2-40B4-BE49-F238E27FC236}">
                <a16:creationId xmlns:a16="http://schemas.microsoft.com/office/drawing/2014/main" id="{BA247CF7-E4DF-86FE-63A7-6A5EFCC39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018587-1CE4-2B89-9E67-57C59CCAE8A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31059524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32EF-A19B-2CF9-7559-67B8A06F2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75B541-4E4F-FAE8-B170-8EBDD4AF4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507F80-14CD-F914-B2F3-A9E2176C0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86C8A-1390-1F7E-05E8-F7BAAE54F5F6}"/>
              </a:ext>
            </a:extLst>
          </p:cNvPr>
          <p:cNvSpPr>
            <a:spLocks noGrp="1"/>
          </p:cNvSpPr>
          <p:nvPr>
            <p:ph type="dt" sz="half" idx="10"/>
          </p:nvPr>
        </p:nvSpPr>
        <p:spPr/>
        <p:txBody>
          <a:bodyPr/>
          <a:lstStyle/>
          <a:p>
            <a:fld id="{3102EC72-A79E-4E14-8B80-8ADDB009520E}" type="datetime1">
              <a:rPr lang="en-US" smtClean="0"/>
              <a:t>3/26/2025</a:t>
            </a:fld>
            <a:endParaRPr lang="en-US" dirty="0"/>
          </a:p>
        </p:txBody>
      </p:sp>
      <p:sp>
        <p:nvSpPr>
          <p:cNvPr id="6" name="Footer Placeholder 5">
            <a:extLst>
              <a:ext uri="{FF2B5EF4-FFF2-40B4-BE49-F238E27FC236}">
                <a16:creationId xmlns:a16="http://schemas.microsoft.com/office/drawing/2014/main" id="{B56414C4-A2B9-B425-AE38-1CC9DD2DCE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BD65D2-B1D3-F045-C067-83C6F4C2C9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193090662"/>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A210-DE83-834C-502B-86C79A842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3E857-33FE-8988-9AC2-C19DDF8EB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81D951-3643-5A2D-8AB7-BF2D63092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924F-72D2-644D-0C25-ECE505247227}"/>
              </a:ext>
            </a:extLst>
          </p:cNvPr>
          <p:cNvSpPr>
            <a:spLocks noGrp="1"/>
          </p:cNvSpPr>
          <p:nvPr>
            <p:ph type="dt" sz="half" idx="10"/>
          </p:nvPr>
        </p:nvSpPr>
        <p:spPr/>
        <p:txBody>
          <a:bodyPr/>
          <a:lstStyle/>
          <a:p>
            <a:fld id="{B68E89AB-B2CF-454F-8C21-15B8B17FA21C}" type="datetime1">
              <a:rPr lang="en-US" smtClean="0"/>
              <a:t>3/26/2025</a:t>
            </a:fld>
            <a:endParaRPr lang="en-US" dirty="0"/>
          </a:p>
        </p:txBody>
      </p:sp>
      <p:sp>
        <p:nvSpPr>
          <p:cNvPr id="6" name="Footer Placeholder 5">
            <a:extLst>
              <a:ext uri="{FF2B5EF4-FFF2-40B4-BE49-F238E27FC236}">
                <a16:creationId xmlns:a16="http://schemas.microsoft.com/office/drawing/2014/main" id="{F2E4775F-B81C-C515-FD48-E1173E867A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3BD3B6-18CE-9F26-FECD-CED0B15C69E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438280490"/>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4ECA6-ACAF-CC98-4506-48827D73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BCDED-65EE-6F08-18E8-19EC13005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72E49-6678-3877-4FBE-85F17FA46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54C3E2-B038-4821-8ED3-7DA813607624}" type="datetime1">
              <a:rPr lang="en-US" smtClean="0"/>
              <a:t>3/26/2025</a:t>
            </a:fld>
            <a:endParaRPr lang="en-US" dirty="0"/>
          </a:p>
        </p:txBody>
      </p:sp>
      <p:sp>
        <p:nvSpPr>
          <p:cNvPr id="5" name="Footer Placeholder 4">
            <a:extLst>
              <a:ext uri="{FF2B5EF4-FFF2-40B4-BE49-F238E27FC236}">
                <a16:creationId xmlns:a16="http://schemas.microsoft.com/office/drawing/2014/main" id="{8B609F1B-67C8-AF45-864F-56219A4AF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672AFD-02FE-4DA9-6FA7-4D7E9CF886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397011-C6AF-4561-8AEF-0DCBEA7734D5}" type="slidenum">
              <a:rPr lang="en-US" smtClean="0"/>
              <a:t>‹#›</a:t>
            </a:fld>
            <a:endParaRPr lang="en-US" dirty="0"/>
          </a:p>
        </p:txBody>
      </p:sp>
    </p:spTree>
    <p:extLst>
      <p:ext uri="{BB962C8B-B14F-4D97-AF65-F5344CB8AC3E}">
        <p14:creationId xmlns:p14="http://schemas.microsoft.com/office/powerpoint/2010/main" val="22008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C1E5D-3514-5107-AB17-DD1D3B7E7123}"/>
            </a:ext>
          </a:extLst>
        </p:cNvPr>
        <p:cNvGrpSpPr/>
        <p:nvPr/>
      </p:nvGrpSpPr>
      <p:grpSpPr>
        <a:xfrm>
          <a:off x="0" y="0"/>
          <a:ext cx="0" cy="0"/>
          <a:chOff x="0" y="0"/>
          <a:chExt cx="0" cy="0"/>
        </a:xfrm>
      </p:grpSpPr>
      <p:pic>
        <p:nvPicPr>
          <p:cNvPr id="4" name="Picture 3" descr="A close-up of a book&#10;&#10;AI-generated content may be incorrect.">
            <a:extLst>
              <a:ext uri="{FF2B5EF4-FFF2-40B4-BE49-F238E27FC236}">
                <a16:creationId xmlns:a16="http://schemas.microsoft.com/office/drawing/2014/main" id="{2F254DA4-0EFA-B4D8-75C4-45E31BE855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9D9E43F8-1201-19BF-A46B-4173373383AC}"/>
              </a:ext>
            </a:extLst>
          </p:cNvPr>
          <p:cNvSpPr>
            <a:spLocks noGrp="1"/>
          </p:cNvSpPr>
          <p:nvPr>
            <p:ph type="sldNum" sz="quarter" idx="12"/>
          </p:nvPr>
        </p:nvSpPr>
        <p:spPr/>
        <p:txBody>
          <a:bodyPr/>
          <a:lstStyle/>
          <a:p>
            <a:fld id="{13397011-C6AF-4561-8AEF-0DCBEA7734D5}" type="slidenum">
              <a:rPr lang="en-US" smtClean="0"/>
              <a:t>1</a:t>
            </a:fld>
            <a:endParaRPr lang="en-US" dirty="0"/>
          </a:p>
        </p:txBody>
      </p:sp>
    </p:spTree>
    <p:extLst>
      <p:ext uri="{BB962C8B-B14F-4D97-AF65-F5344CB8AC3E}">
        <p14:creationId xmlns:p14="http://schemas.microsoft.com/office/powerpoint/2010/main" val="1647932701"/>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74E58AD-04EE-DC8B-BE72-665E49E639B6}"/>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0209C8C3-B121-2F17-951D-594DC24895E7}"/>
              </a:ext>
            </a:extLst>
          </p:cNvPr>
          <p:cNvSpPr txBox="1">
            <a:spLocks noChangeArrowheads="1"/>
          </p:cNvSpPr>
          <p:nvPr/>
        </p:nvSpPr>
        <p:spPr bwMode="auto">
          <a:xfrm>
            <a:off x="477084" y="612844"/>
            <a:ext cx="11273383"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1 Corinthians12:28-31,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28 And God has appointed these in the church: first apostles, second prophets, third teachers, </a:t>
            </a:r>
            <a:r>
              <a:rPr lang="en-US" altLang="en-US" sz="3600" u="sng" dirty="0">
                <a:solidFill>
                  <a:schemeClr val="bg1"/>
                </a:solidFill>
                <a:latin typeface="Arial" panose="020B0604020202020204" pitchFamily="34" charset="0"/>
                <a:cs typeface="Arial" panose="020B0604020202020204" pitchFamily="34" charset="0"/>
              </a:rPr>
              <a:t>after that miracles, then gifts of healings, helps, administrations, varieties of tongues</a:t>
            </a:r>
            <a:r>
              <a:rPr lang="en-US" altLang="en-US" sz="3600" dirty="0">
                <a:solidFill>
                  <a:schemeClr val="bg1"/>
                </a:solidFill>
                <a:latin typeface="Arial" panose="020B0604020202020204" pitchFamily="34" charset="0"/>
                <a:cs typeface="Arial" panose="020B0604020202020204" pitchFamily="34" charset="0"/>
              </a:rPr>
              <a:t>. 29 Are all apostles? Are all prophets? Are all teachers? Are all workers of miracles? 30 Do all have gifts of healings? Do all speak with tongues? Do all interpret? 31 But earnestly desire the best gifts. And yet I show you a </a:t>
            </a:r>
            <a:r>
              <a:rPr lang="en-US" altLang="en-US" sz="3600" u="sng" dirty="0">
                <a:solidFill>
                  <a:schemeClr val="bg1"/>
                </a:solidFill>
                <a:latin typeface="Arial" panose="020B0604020202020204" pitchFamily="34" charset="0"/>
                <a:cs typeface="Arial" panose="020B0604020202020204" pitchFamily="34" charset="0"/>
              </a:rPr>
              <a:t>more excellent way</a:t>
            </a:r>
            <a:r>
              <a:rPr lang="en-US" altLang="en-US" sz="3600" dirty="0">
                <a:solidFill>
                  <a:schemeClr val="bg1"/>
                </a:solidFill>
                <a:latin typeface="Arial" panose="020B060402020202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2AD00DD9-2028-3414-E5B1-0CDACB1924E1}"/>
              </a:ext>
            </a:extLst>
          </p:cNvPr>
          <p:cNvSpPr>
            <a:spLocks noGrp="1"/>
          </p:cNvSpPr>
          <p:nvPr>
            <p:ph type="sldNum" sz="quarter" idx="12"/>
          </p:nvPr>
        </p:nvSpPr>
        <p:spPr/>
        <p:txBody>
          <a:bodyPr/>
          <a:lstStyle/>
          <a:p>
            <a:fld id="{13397011-C6AF-4561-8AEF-0DCBEA7734D5}" type="slidenum">
              <a:rPr lang="en-US" smtClean="0"/>
              <a:t>10</a:t>
            </a:fld>
            <a:endParaRPr lang="en-US" dirty="0"/>
          </a:p>
        </p:txBody>
      </p:sp>
    </p:spTree>
    <p:extLst>
      <p:ext uri="{BB962C8B-B14F-4D97-AF65-F5344CB8AC3E}">
        <p14:creationId xmlns:p14="http://schemas.microsoft.com/office/powerpoint/2010/main" val="1046068439"/>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6A30E11-08D0-DE45-3961-DA4DCCDB6522}"/>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0389FD59-CFEF-5C1A-06A9-73930DA8E4CC}"/>
              </a:ext>
            </a:extLst>
          </p:cNvPr>
          <p:cNvSpPr txBox="1"/>
          <p:nvPr/>
        </p:nvSpPr>
        <p:spPr>
          <a:xfrm>
            <a:off x="810505" y="2136338"/>
            <a:ext cx="10150579" cy="2585323"/>
          </a:xfrm>
          <a:prstGeom prst="rect">
            <a:avLst/>
          </a:prstGeom>
          <a:noFill/>
        </p:spPr>
        <p:txBody>
          <a:bodyPr wrap="square">
            <a:spAutoFit/>
          </a:bodyPr>
          <a:lstStyle/>
          <a:p>
            <a:r>
              <a:rPr lang="en-US" sz="5400" dirty="0">
                <a:solidFill>
                  <a:srgbClr val="FFFF99"/>
                </a:solidFill>
              </a:rPr>
              <a:t>How Were the Miraculous Gifts of the Holy Spirit To Be Administered?</a:t>
            </a:r>
          </a:p>
        </p:txBody>
      </p:sp>
      <p:sp>
        <p:nvSpPr>
          <p:cNvPr id="2" name="Slide Number Placeholder 1">
            <a:extLst>
              <a:ext uri="{FF2B5EF4-FFF2-40B4-BE49-F238E27FC236}">
                <a16:creationId xmlns:a16="http://schemas.microsoft.com/office/drawing/2014/main" id="{6C4082E6-5798-6F35-F4A8-FEA9518004DA}"/>
              </a:ext>
            </a:extLst>
          </p:cNvPr>
          <p:cNvSpPr>
            <a:spLocks noGrp="1"/>
          </p:cNvSpPr>
          <p:nvPr>
            <p:ph type="sldNum" sz="quarter" idx="12"/>
          </p:nvPr>
        </p:nvSpPr>
        <p:spPr/>
        <p:txBody>
          <a:bodyPr/>
          <a:lstStyle/>
          <a:p>
            <a:fld id="{13397011-C6AF-4561-8AEF-0DCBEA7734D5}" type="slidenum">
              <a:rPr lang="en-US" smtClean="0"/>
              <a:t>11</a:t>
            </a:fld>
            <a:endParaRPr lang="en-US" dirty="0"/>
          </a:p>
        </p:txBody>
      </p:sp>
    </p:spTree>
    <p:extLst>
      <p:ext uri="{BB962C8B-B14F-4D97-AF65-F5344CB8AC3E}">
        <p14:creationId xmlns:p14="http://schemas.microsoft.com/office/powerpoint/2010/main" val="414767259"/>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24101-DF51-ED89-AD26-45CA0A81C709}"/>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8F57B9D-6CCB-781A-8139-3524D746BC32}"/>
              </a:ext>
            </a:extLst>
          </p:cNvPr>
          <p:cNvSpPr txBox="1"/>
          <p:nvPr/>
        </p:nvSpPr>
        <p:spPr>
          <a:xfrm>
            <a:off x="395581" y="335845"/>
            <a:ext cx="11590698" cy="6186309"/>
          </a:xfrm>
          <a:prstGeom prst="rect">
            <a:avLst/>
          </a:prstGeom>
          <a:noFill/>
        </p:spPr>
        <p:txBody>
          <a:bodyPr wrap="square">
            <a:spAutoFit/>
          </a:bodyPr>
          <a:lstStyle/>
          <a:p>
            <a:r>
              <a:rPr lang="en-US" sz="4800" dirty="0">
                <a:solidFill>
                  <a:srgbClr val="FFFF99"/>
                </a:solidFill>
                <a:latin typeface="Arial" panose="020B0604020202020204" pitchFamily="34" charset="0"/>
                <a:cs typeface="Arial" panose="020B0604020202020204" pitchFamily="34" charset="0"/>
              </a:rPr>
              <a:t>What Qualified Someone To Use Gifts?</a:t>
            </a:r>
          </a:p>
          <a:p>
            <a:endParaRPr lang="en-US" sz="2000" dirty="0">
              <a:solidFill>
                <a:schemeClr val="bg1">
                  <a:lumMod val="95000"/>
                </a:schemeClr>
              </a:solidFill>
              <a:latin typeface="Arial" panose="020B0604020202020204" pitchFamily="34" charset="0"/>
              <a:cs typeface="Arial" panose="020B0604020202020204" pitchFamily="34" charset="0"/>
            </a:endParaRPr>
          </a:p>
          <a:p>
            <a:r>
              <a:rPr lang="en-US" sz="3200" dirty="0">
                <a:solidFill>
                  <a:schemeClr val="bg1">
                    <a:lumMod val="95000"/>
                  </a:schemeClr>
                </a:solidFill>
                <a:latin typeface="Arial" panose="020B0604020202020204" pitchFamily="34" charset="0"/>
                <a:cs typeface="Arial" panose="020B0604020202020204" pitchFamily="34" charset="0"/>
              </a:rPr>
              <a:t>1.  For those baptized into Christ	</a:t>
            </a:r>
            <a:r>
              <a:rPr lang="en-US" sz="3200" dirty="0">
                <a:solidFill>
                  <a:srgbClr val="FFFF99"/>
                </a:solidFill>
                <a:latin typeface="Arial" panose="020B0604020202020204" pitchFamily="34" charset="0"/>
                <a:cs typeface="Arial" panose="020B0604020202020204" pitchFamily="34" charset="0"/>
              </a:rPr>
              <a:t>Acts 8:12-13, 19:1-6</a:t>
            </a:r>
          </a:p>
          <a:p>
            <a:r>
              <a:rPr lang="en-US" sz="3200" dirty="0">
                <a:solidFill>
                  <a:schemeClr val="bg1">
                    <a:lumMod val="95000"/>
                  </a:schemeClr>
                </a:solidFill>
                <a:latin typeface="Arial" panose="020B0604020202020204" pitchFamily="34" charset="0"/>
                <a:cs typeface="Arial" panose="020B0604020202020204" pitchFamily="34" charset="0"/>
              </a:rPr>
              <a:t>2.  By hands of the Apostles  		</a:t>
            </a:r>
            <a:r>
              <a:rPr lang="en-US" sz="3200" dirty="0">
                <a:solidFill>
                  <a:srgbClr val="FFFF99"/>
                </a:solidFill>
                <a:latin typeface="Arial" panose="020B0604020202020204" pitchFamily="34" charset="0"/>
                <a:cs typeface="Arial" panose="020B0604020202020204" pitchFamily="34" charset="0"/>
              </a:rPr>
              <a:t>Acts 8:14-17, 2 Tim 1:6</a:t>
            </a:r>
          </a:p>
          <a:p>
            <a:r>
              <a:rPr lang="en-US" sz="3200" dirty="0">
                <a:solidFill>
                  <a:schemeClr val="bg1">
                    <a:lumMod val="95000"/>
                  </a:schemeClr>
                </a:solidFill>
                <a:latin typeface="Arial" panose="020B0604020202020204" pitchFamily="34" charset="0"/>
                <a:cs typeface="Arial" panose="020B0604020202020204" pitchFamily="34" charset="0"/>
              </a:rPr>
              <a:t>3.  For worship and teaching		</a:t>
            </a:r>
            <a:r>
              <a:rPr lang="en-US" sz="3200" dirty="0">
                <a:solidFill>
                  <a:srgbClr val="FFFF99"/>
                </a:solidFill>
                <a:latin typeface="Arial" panose="020B0604020202020204" pitchFamily="34" charset="0"/>
                <a:cs typeface="Arial" panose="020B0604020202020204" pitchFamily="34" charset="0"/>
              </a:rPr>
              <a:t>1 Cor 14:12, 22, 26, 31</a:t>
            </a:r>
          </a:p>
          <a:p>
            <a:r>
              <a:rPr lang="en-US" sz="3200" dirty="0">
                <a:solidFill>
                  <a:schemeClr val="bg1">
                    <a:lumMod val="95000"/>
                  </a:schemeClr>
                </a:solidFill>
                <a:latin typeface="Arial" panose="020B0604020202020204" pitchFamily="34" charset="0"/>
                <a:cs typeface="Arial" panose="020B0604020202020204" pitchFamily="34" charset="0"/>
              </a:rPr>
              <a:t>4.  In an orderly way				</a:t>
            </a:r>
            <a:r>
              <a:rPr lang="en-US" sz="3200" dirty="0">
                <a:solidFill>
                  <a:srgbClr val="FFFF99"/>
                </a:solidFill>
                <a:latin typeface="Arial" panose="020B0604020202020204" pitchFamily="34" charset="0"/>
                <a:cs typeface="Arial" panose="020B0604020202020204" pitchFamily="34" charset="0"/>
              </a:rPr>
              <a:t>1 Cor 14:23, 26, 27, 33</a:t>
            </a:r>
          </a:p>
          <a:p>
            <a:r>
              <a:rPr lang="en-US" sz="3200" dirty="0">
                <a:solidFill>
                  <a:schemeClr val="bg1">
                    <a:lumMod val="95000"/>
                  </a:schemeClr>
                </a:solidFill>
                <a:latin typeface="Arial" panose="020B0604020202020204" pitchFamily="34" charset="0"/>
                <a:cs typeface="Arial" panose="020B0604020202020204" pitchFamily="34" charset="0"/>
              </a:rPr>
              <a:t>5.  To understand teaching		</a:t>
            </a:r>
            <a:r>
              <a:rPr lang="en-US" sz="3200" dirty="0">
                <a:solidFill>
                  <a:srgbClr val="FFFF99"/>
                </a:solidFill>
                <a:latin typeface="Arial" panose="020B0604020202020204" pitchFamily="34" charset="0"/>
                <a:cs typeface="Arial" panose="020B0604020202020204" pitchFamily="34" charset="0"/>
              </a:rPr>
              <a:t>1 Cor 14:9, 15, 19, 20,</a:t>
            </a:r>
          </a:p>
          <a:p>
            <a:r>
              <a:rPr lang="en-US" sz="3200" dirty="0">
                <a:solidFill>
                  <a:schemeClr val="bg1">
                    <a:lumMod val="95000"/>
                  </a:schemeClr>
                </a:solidFill>
                <a:latin typeface="Arial" panose="020B0604020202020204" pitchFamily="34" charset="0"/>
                <a:cs typeface="Arial" panose="020B0604020202020204" pitchFamily="34" charset="0"/>
              </a:rPr>
              <a:t>							</a:t>
            </a:r>
            <a:r>
              <a:rPr lang="en-US" sz="3200" dirty="0">
                <a:solidFill>
                  <a:srgbClr val="FFFF99"/>
                </a:solidFill>
                <a:latin typeface="Arial" panose="020B0604020202020204" pitchFamily="34" charset="0"/>
                <a:cs typeface="Arial" panose="020B0604020202020204" pitchFamily="34" charset="0"/>
              </a:rPr>
              <a:t>Acts 2:6-8</a:t>
            </a:r>
          </a:p>
          <a:p>
            <a:r>
              <a:rPr lang="en-US" sz="3200" dirty="0">
                <a:solidFill>
                  <a:schemeClr val="bg1">
                    <a:lumMod val="95000"/>
                  </a:schemeClr>
                </a:solidFill>
                <a:latin typeface="Arial" panose="020B0604020202020204" pitchFamily="34" charset="0"/>
                <a:cs typeface="Arial" panose="020B0604020202020204" pitchFamily="34" charset="0"/>
              </a:rPr>
              <a:t>6.  To speak a known language    	</a:t>
            </a:r>
            <a:r>
              <a:rPr lang="en-US" sz="3200" dirty="0">
                <a:solidFill>
                  <a:srgbClr val="FFFF99"/>
                </a:solidFill>
                <a:latin typeface="Arial" panose="020B0604020202020204" pitchFamily="34" charset="0"/>
                <a:cs typeface="Arial" panose="020B0604020202020204" pitchFamily="34" charset="0"/>
              </a:rPr>
              <a:t>Acts 2:8-11,                         </a:t>
            </a:r>
          </a:p>
          <a:p>
            <a:r>
              <a:rPr lang="en-US" sz="3200" dirty="0">
                <a:solidFill>
                  <a:schemeClr val="bg1">
                    <a:lumMod val="95000"/>
                  </a:schemeClr>
                </a:solidFill>
                <a:latin typeface="Arial" panose="020B0604020202020204" pitchFamily="34" charset="0"/>
                <a:cs typeface="Arial" panose="020B0604020202020204" pitchFamily="34" charset="0"/>
              </a:rPr>
              <a:t>							</a:t>
            </a:r>
            <a:r>
              <a:rPr lang="en-US" sz="3200" dirty="0">
                <a:solidFill>
                  <a:srgbClr val="FFFF99"/>
                </a:solidFill>
                <a:latin typeface="Arial" panose="020B0604020202020204" pitchFamily="34" charset="0"/>
                <a:cs typeface="Arial" panose="020B0604020202020204" pitchFamily="34" charset="0"/>
              </a:rPr>
              <a:t>1 Cor 14:9-11, 23</a:t>
            </a:r>
          </a:p>
          <a:p>
            <a:r>
              <a:rPr lang="en-US" sz="3200" dirty="0">
                <a:solidFill>
                  <a:schemeClr val="bg1">
                    <a:lumMod val="95000"/>
                  </a:schemeClr>
                </a:solidFill>
                <a:latin typeface="Arial" panose="020B0604020202020204" pitchFamily="34" charset="0"/>
                <a:cs typeface="Arial" panose="020B0604020202020204" pitchFamily="34" charset="0"/>
              </a:rPr>
              <a:t>7.  With interpretation			</a:t>
            </a:r>
            <a:r>
              <a:rPr lang="en-US" sz="3200" dirty="0">
                <a:solidFill>
                  <a:srgbClr val="FFFF99"/>
                </a:solidFill>
                <a:latin typeface="Arial" panose="020B0604020202020204" pitchFamily="34" charset="0"/>
                <a:cs typeface="Arial" panose="020B0604020202020204" pitchFamily="34" charset="0"/>
              </a:rPr>
              <a:t>1 Cor 14:5, 28, 30</a:t>
            </a:r>
          </a:p>
          <a:p>
            <a:r>
              <a:rPr lang="en-US" sz="3200" dirty="0">
                <a:solidFill>
                  <a:schemeClr val="bg1">
                    <a:lumMod val="95000"/>
                  </a:schemeClr>
                </a:solidFill>
                <a:latin typeface="Arial" panose="020B0604020202020204" pitchFamily="34" charset="0"/>
                <a:cs typeface="Arial" panose="020B0604020202020204" pitchFamily="34" charset="0"/>
              </a:rPr>
              <a:t>8.  With self-control		       		</a:t>
            </a:r>
            <a:r>
              <a:rPr lang="en-US" sz="3200" dirty="0">
                <a:solidFill>
                  <a:srgbClr val="FFFF99"/>
                </a:solidFill>
                <a:latin typeface="Arial" panose="020B0604020202020204" pitchFamily="34" charset="0"/>
                <a:cs typeface="Arial" panose="020B0604020202020204" pitchFamily="34" charset="0"/>
              </a:rPr>
              <a:t>1 Cor 14:28, 30, 32</a:t>
            </a:r>
          </a:p>
        </p:txBody>
      </p:sp>
      <p:sp>
        <p:nvSpPr>
          <p:cNvPr id="2" name="Slide Number Placeholder 1">
            <a:extLst>
              <a:ext uri="{FF2B5EF4-FFF2-40B4-BE49-F238E27FC236}">
                <a16:creationId xmlns:a16="http://schemas.microsoft.com/office/drawing/2014/main" id="{3ED21063-24B4-C1E8-044F-A546780AB877}"/>
              </a:ext>
            </a:extLst>
          </p:cNvPr>
          <p:cNvSpPr>
            <a:spLocks noGrp="1"/>
          </p:cNvSpPr>
          <p:nvPr>
            <p:ph type="sldNum" sz="quarter" idx="12"/>
          </p:nvPr>
        </p:nvSpPr>
        <p:spPr/>
        <p:txBody>
          <a:bodyPr/>
          <a:lstStyle/>
          <a:p>
            <a:fld id="{13397011-C6AF-4561-8AEF-0DCBEA7734D5}" type="slidenum">
              <a:rPr lang="en-US" smtClean="0"/>
              <a:t>12</a:t>
            </a:fld>
            <a:endParaRPr lang="en-US" dirty="0"/>
          </a:p>
        </p:txBody>
      </p:sp>
    </p:spTree>
    <p:extLst>
      <p:ext uri="{BB962C8B-B14F-4D97-AF65-F5344CB8AC3E}">
        <p14:creationId xmlns:p14="http://schemas.microsoft.com/office/powerpoint/2010/main" val="300681680"/>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8CE0EA3-029F-B75B-8610-3EB39C64DBA4}"/>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AE670C2D-36A7-AB2A-63EE-4CA70AE49759}"/>
              </a:ext>
            </a:extLst>
          </p:cNvPr>
          <p:cNvSpPr txBox="1">
            <a:spLocks noChangeArrowheads="1"/>
          </p:cNvSpPr>
          <p:nvPr/>
        </p:nvSpPr>
        <p:spPr bwMode="auto">
          <a:xfrm>
            <a:off x="287266" y="181957"/>
            <a:ext cx="11617468"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dirty="0">
                <a:solidFill>
                  <a:srgbClr val="FFFF99"/>
                </a:solidFill>
                <a:latin typeface="Arial" panose="020B0604020202020204" pitchFamily="34" charset="0"/>
                <a:cs typeface="Arial" panose="020B0604020202020204" pitchFamily="34" charset="0"/>
              </a:rPr>
              <a:t>1 Corinthians 14, NKJV</a:t>
            </a:r>
          </a:p>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1 </a:t>
            </a:r>
            <a:r>
              <a:rPr lang="en-US" altLang="en-US" u="sng" dirty="0">
                <a:solidFill>
                  <a:schemeClr val="bg1"/>
                </a:solidFill>
                <a:latin typeface="Arial" panose="020B0604020202020204" pitchFamily="34" charset="0"/>
                <a:cs typeface="Arial" panose="020B0604020202020204" pitchFamily="34" charset="0"/>
              </a:rPr>
              <a:t>Pursue love</a:t>
            </a:r>
            <a:r>
              <a:rPr lang="en-US" altLang="en-US" dirty="0">
                <a:solidFill>
                  <a:schemeClr val="bg1"/>
                </a:solidFill>
                <a:latin typeface="Arial" panose="020B0604020202020204" pitchFamily="34" charset="0"/>
                <a:cs typeface="Arial" panose="020B0604020202020204" pitchFamily="34" charset="0"/>
              </a:rPr>
              <a:t>, and desire spiritual gifts, but especially that you may </a:t>
            </a:r>
            <a:r>
              <a:rPr lang="en-US" altLang="en-US" u="sng" dirty="0">
                <a:solidFill>
                  <a:schemeClr val="bg1"/>
                </a:solidFill>
                <a:latin typeface="Arial" panose="020B0604020202020204" pitchFamily="34" charset="0"/>
                <a:cs typeface="Arial" panose="020B0604020202020204" pitchFamily="34" charset="0"/>
              </a:rPr>
              <a:t>prophesy</a:t>
            </a:r>
            <a:r>
              <a:rPr lang="en-US" altLang="en-US" dirty="0">
                <a:solidFill>
                  <a:schemeClr val="bg1"/>
                </a:solidFill>
                <a:latin typeface="Arial" panose="020B0604020202020204" pitchFamily="34" charset="0"/>
                <a:cs typeface="Arial" panose="020B0604020202020204" pitchFamily="34" charset="0"/>
              </a:rPr>
              <a:t>. 2 For he who speaks in a tongue does not speak to men but to God, for no one understands him; however, in the spirit he speaks mysteries. 3 But he who prophesies speaks </a:t>
            </a:r>
            <a:r>
              <a:rPr lang="en-US" altLang="en-US" u="sng" dirty="0">
                <a:solidFill>
                  <a:schemeClr val="bg1"/>
                </a:solidFill>
                <a:latin typeface="Arial" panose="020B0604020202020204" pitchFamily="34" charset="0"/>
                <a:cs typeface="Arial" panose="020B0604020202020204" pitchFamily="34" charset="0"/>
              </a:rPr>
              <a:t>edification</a:t>
            </a:r>
            <a:r>
              <a:rPr lang="en-US" altLang="en-US" dirty="0">
                <a:solidFill>
                  <a:schemeClr val="bg1"/>
                </a:solidFill>
                <a:latin typeface="Arial" panose="020B0604020202020204" pitchFamily="34" charset="0"/>
                <a:cs typeface="Arial" panose="020B0604020202020204" pitchFamily="34" charset="0"/>
              </a:rPr>
              <a:t> and </a:t>
            </a:r>
            <a:r>
              <a:rPr lang="en-US" altLang="en-US" u="sng" dirty="0">
                <a:solidFill>
                  <a:schemeClr val="bg1"/>
                </a:solidFill>
                <a:latin typeface="Arial" panose="020B0604020202020204" pitchFamily="34" charset="0"/>
                <a:cs typeface="Arial" panose="020B0604020202020204" pitchFamily="34" charset="0"/>
              </a:rPr>
              <a:t>exhortation</a:t>
            </a:r>
            <a:r>
              <a:rPr lang="en-US" altLang="en-US" dirty="0">
                <a:solidFill>
                  <a:schemeClr val="bg1"/>
                </a:solidFill>
                <a:latin typeface="Arial" panose="020B0604020202020204" pitchFamily="34" charset="0"/>
                <a:cs typeface="Arial" panose="020B0604020202020204" pitchFamily="34" charset="0"/>
              </a:rPr>
              <a:t> and </a:t>
            </a:r>
            <a:r>
              <a:rPr lang="en-US" altLang="en-US" u="sng" dirty="0">
                <a:solidFill>
                  <a:schemeClr val="bg1"/>
                </a:solidFill>
                <a:latin typeface="Arial" panose="020B0604020202020204" pitchFamily="34" charset="0"/>
                <a:cs typeface="Arial" panose="020B0604020202020204" pitchFamily="34" charset="0"/>
              </a:rPr>
              <a:t>comfort</a:t>
            </a:r>
            <a:r>
              <a:rPr lang="en-US" altLang="en-US" dirty="0">
                <a:solidFill>
                  <a:schemeClr val="bg1"/>
                </a:solidFill>
                <a:latin typeface="Arial" panose="020B0604020202020204" pitchFamily="34" charset="0"/>
                <a:cs typeface="Arial" panose="020B0604020202020204" pitchFamily="34" charset="0"/>
              </a:rPr>
              <a:t> to men. 4 He who speaks in a tongue edifies himself, but he who prophesies </a:t>
            </a:r>
            <a:r>
              <a:rPr lang="en-US" altLang="en-US" u="sng" dirty="0">
                <a:solidFill>
                  <a:schemeClr val="bg1"/>
                </a:solidFill>
                <a:latin typeface="Arial" panose="020B0604020202020204" pitchFamily="34" charset="0"/>
                <a:cs typeface="Arial" panose="020B0604020202020204" pitchFamily="34" charset="0"/>
              </a:rPr>
              <a:t>edifies the church</a:t>
            </a:r>
            <a:r>
              <a:rPr lang="en-US" altLang="en-US" dirty="0">
                <a:solidFill>
                  <a:schemeClr val="bg1"/>
                </a:solidFill>
                <a:latin typeface="Arial" panose="020B0604020202020204" pitchFamily="34" charset="0"/>
                <a:cs typeface="Arial" panose="020B0604020202020204" pitchFamily="34" charset="0"/>
              </a:rPr>
              <a:t>. 5 I wish you all spoke with tongues, but even more that you prophesied; for he who prophesies is greater than he who speaks with tongues, unless indeed he interprets, that the church may receive edification. 6 But now, brethren, if I come to you speaking with tongues, </a:t>
            </a:r>
            <a:r>
              <a:rPr lang="en-US" altLang="en-US" u="sng" dirty="0">
                <a:solidFill>
                  <a:schemeClr val="bg1"/>
                </a:solidFill>
                <a:latin typeface="Arial" panose="020B0604020202020204" pitchFamily="34" charset="0"/>
                <a:cs typeface="Arial" panose="020B0604020202020204" pitchFamily="34" charset="0"/>
              </a:rPr>
              <a:t>what shall I profit you unless I speak to you either by revelation, by</a:t>
            </a:r>
            <a:endParaRPr lang="en-US" altLang="en-US"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3580C2F5-6AD8-2F93-203D-630B895C9FC3}"/>
              </a:ext>
            </a:extLst>
          </p:cNvPr>
          <p:cNvSpPr>
            <a:spLocks noGrp="1"/>
          </p:cNvSpPr>
          <p:nvPr>
            <p:ph type="sldNum" sz="quarter" idx="12"/>
          </p:nvPr>
        </p:nvSpPr>
        <p:spPr/>
        <p:txBody>
          <a:bodyPr/>
          <a:lstStyle/>
          <a:p>
            <a:fld id="{13397011-C6AF-4561-8AEF-0DCBEA7734D5}" type="slidenum">
              <a:rPr lang="en-US" smtClean="0"/>
              <a:t>13</a:t>
            </a:fld>
            <a:endParaRPr lang="en-US" dirty="0"/>
          </a:p>
        </p:txBody>
      </p:sp>
    </p:spTree>
    <p:extLst>
      <p:ext uri="{BB962C8B-B14F-4D97-AF65-F5344CB8AC3E}">
        <p14:creationId xmlns:p14="http://schemas.microsoft.com/office/powerpoint/2010/main" val="2392773053"/>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5516D53-346E-8B09-52D0-0DEBA67F3D83}"/>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59B64218-3697-8F4A-CF23-50F27189D602}"/>
              </a:ext>
            </a:extLst>
          </p:cNvPr>
          <p:cNvSpPr txBox="1">
            <a:spLocks noChangeArrowheads="1"/>
          </p:cNvSpPr>
          <p:nvPr/>
        </p:nvSpPr>
        <p:spPr bwMode="auto">
          <a:xfrm>
            <a:off x="295369" y="258617"/>
            <a:ext cx="1160126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u="sng" dirty="0">
                <a:solidFill>
                  <a:schemeClr val="bg1"/>
                </a:solidFill>
                <a:latin typeface="Arial" panose="020B0604020202020204" pitchFamily="34" charset="0"/>
                <a:cs typeface="Arial" panose="020B0604020202020204" pitchFamily="34" charset="0"/>
              </a:rPr>
              <a:t>by knowledge, by prophesying, or by teaching</a:t>
            </a:r>
            <a:r>
              <a:rPr lang="en-US" altLang="en-US" dirty="0">
                <a:solidFill>
                  <a:schemeClr val="bg1"/>
                </a:solidFill>
                <a:latin typeface="Arial" panose="020B0604020202020204" pitchFamily="34" charset="0"/>
                <a:cs typeface="Arial" panose="020B0604020202020204" pitchFamily="34" charset="0"/>
              </a:rPr>
              <a:t>? 7 Even things without life, whether flute or harp, when they make a sound, unless they make a distinction in the sounds, how will it be known what is piped or played? 8 For if the trumpet makes an uncertain sound, who will prepare for battle? 9 So likewise you, unless you utter by the tongue words easy to understand, how will it be known what is spoken? For you will be speaking into the air. 10 There are, it may be, </a:t>
            </a:r>
            <a:r>
              <a:rPr lang="en-US" altLang="en-US" u="sng" dirty="0">
                <a:solidFill>
                  <a:schemeClr val="bg1"/>
                </a:solidFill>
                <a:latin typeface="Arial" panose="020B0604020202020204" pitchFamily="34" charset="0"/>
                <a:cs typeface="Arial" panose="020B0604020202020204" pitchFamily="34" charset="0"/>
              </a:rPr>
              <a:t>so many kinds of languages in the world, and none of them is without significance</a:t>
            </a:r>
            <a:r>
              <a:rPr lang="en-US" altLang="en-US" dirty="0">
                <a:solidFill>
                  <a:schemeClr val="bg1"/>
                </a:solidFill>
                <a:latin typeface="Arial" panose="020B0604020202020204" pitchFamily="34" charset="0"/>
                <a:cs typeface="Arial" panose="020B0604020202020204" pitchFamily="34" charset="0"/>
              </a:rPr>
              <a:t>. 11 Therefore, if I do not know the meaning of the language, I shall be a foreigner to him who speaks, and he who speaks will be a foreigner to me. 12 Even so you, since you are zealous for spiritual gifts, let it be for the </a:t>
            </a:r>
            <a:r>
              <a:rPr lang="en-US" altLang="en-US" u="sng" dirty="0">
                <a:solidFill>
                  <a:schemeClr val="bg1"/>
                </a:solidFill>
                <a:latin typeface="Arial" panose="020B0604020202020204" pitchFamily="34" charset="0"/>
                <a:cs typeface="Arial" panose="020B0604020202020204" pitchFamily="34" charset="0"/>
              </a:rPr>
              <a:t>edification of the church </a:t>
            </a:r>
            <a:r>
              <a:rPr lang="en-US" altLang="en-US" dirty="0">
                <a:solidFill>
                  <a:schemeClr val="bg1"/>
                </a:solidFill>
                <a:latin typeface="Arial" panose="020B0604020202020204" pitchFamily="34" charset="0"/>
                <a:cs typeface="Arial" panose="020B0604020202020204" pitchFamily="34" charset="0"/>
              </a:rPr>
              <a:t>that you</a:t>
            </a:r>
          </a:p>
        </p:txBody>
      </p:sp>
      <p:sp>
        <p:nvSpPr>
          <p:cNvPr id="2" name="Slide Number Placeholder 1">
            <a:extLst>
              <a:ext uri="{FF2B5EF4-FFF2-40B4-BE49-F238E27FC236}">
                <a16:creationId xmlns:a16="http://schemas.microsoft.com/office/drawing/2014/main" id="{A667294B-B4E5-EDB5-9B89-BFC5AA974341}"/>
              </a:ext>
            </a:extLst>
          </p:cNvPr>
          <p:cNvSpPr>
            <a:spLocks noGrp="1"/>
          </p:cNvSpPr>
          <p:nvPr>
            <p:ph type="sldNum" sz="quarter" idx="12"/>
          </p:nvPr>
        </p:nvSpPr>
        <p:spPr/>
        <p:txBody>
          <a:bodyPr/>
          <a:lstStyle/>
          <a:p>
            <a:fld id="{13397011-C6AF-4561-8AEF-0DCBEA7734D5}" type="slidenum">
              <a:rPr lang="en-US" smtClean="0"/>
              <a:t>14</a:t>
            </a:fld>
            <a:endParaRPr lang="en-US" dirty="0"/>
          </a:p>
        </p:txBody>
      </p:sp>
    </p:spTree>
    <p:extLst>
      <p:ext uri="{BB962C8B-B14F-4D97-AF65-F5344CB8AC3E}">
        <p14:creationId xmlns:p14="http://schemas.microsoft.com/office/powerpoint/2010/main" val="3649446451"/>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8985E92-262F-C65E-6C0C-9B0C2D16FB17}"/>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31ADF948-3303-1268-3F1E-61316EDB4724}"/>
              </a:ext>
            </a:extLst>
          </p:cNvPr>
          <p:cNvSpPr txBox="1">
            <a:spLocks noChangeArrowheads="1"/>
          </p:cNvSpPr>
          <p:nvPr/>
        </p:nvSpPr>
        <p:spPr bwMode="auto">
          <a:xfrm>
            <a:off x="295369" y="258617"/>
            <a:ext cx="1160126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seek to excel. 13 Therefore let him who speaks in a tongue pray that he may </a:t>
            </a:r>
            <a:r>
              <a:rPr lang="en-US" altLang="en-US" u="sng" dirty="0">
                <a:solidFill>
                  <a:schemeClr val="bg1"/>
                </a:solidFill>
                <a:latin typeface="Arial" panose="020B0604020202020204" pitchFamily="34" charset="0"/>
                <a:cs typeface="Arial" panose="020B0604020202020204" pitchFamily="34" charset="0"/>
              </a:rPr>
              <a:t>interpret</a:t>
            </a:r>
            <a:r>
              <a:rPr lang="en-US" altLang="en-US" dirty="0">
                <a:solidFill>
                  <a:schemeClr val="bg1"/>
                </a:solidFill>
                <a:latin typeface="Arial" panose="020B0604020202020204" pitchFamily="34" charset="0"/>
                <a:cs typeface="Arial" panose="020B0604020202020204" pitchFamily="34" charset="0"/>
              </a:rPr>
              <a:t>. 14 For if I pray in a tongue, my spirit prays, but my </a:t>
            </a:r>
            <a:r>
              <a:rPr lang="en-US" altLang="en-US" u="sng" dirty="0">
                <a:solidFill>
                  <a:schemeClr val="bg1"/>
                </a:solidFill>
                <a:latin typeface="Arial" panose="020B0604020202020204" pitchFamily="34" charset="0"/>
                <a:cs typeface="Arial" panose="020B0604020202020204" pitchFamily="34" charset="0"/>
              </a:rPr>
              <a:t>understanding is unfruitful</a:t>
            </a:r>
            <a:r>
              <a:rPr lang="en-US" altLang="en-US" dirty="0">
                <a:solidFill>
                  <a:schemeClr val="bg1"/>
                </a:solidFill>
                <a:latin typeface="Arial" panose="020B0604020202020204" pitchFamily="34" charset="0"/>
                <a:cs typeface="Arial" panose="020B0604020202020204" pitchFamily="34" charset="0"/>
              </a:rPr>
              <a:t>. 15 What is the conclusion then? I will pray with the spirit, and I will also pray with the understanding. I will sing with the spirit, and I will also sing with the understanding. 16 Otherwise, if you bless with the spirit, how will he who occupies the place of the uninformed say “Amen” at your giving of thanks, since he does not understand what you say? 17 For you indeed give thanks well, but the other is </a:t>
            </a:r>
            <a:r>
              <a:rPr lang="en-US" altLang="en-US" u="sng" dirty="0">
                <a:solidFill>
                  <a:schemeClr val="bg1"/>
                </a:solidFill>
                <a:latin typeface="Arial" panose="020B0604020202020204" pitchFamily="34" charset="0"/>
                <a:cs typeface="Arial" panose="020B0604020202020204" pitchFamily="34" charset="0"/>
              </a:rPr>
              <a:t>not edified</a:t>
            </a:r>
            <a:r>
              <a:rPr lang="en-US" altLang="en-US" dirty="0">
                <a:solidFill>
                  <a:schemeClr val="bg1"/>
                </a:solidFill>
                <a:latin typeface="Arial" panose="020B0604020202020204" pitchFamily="34" charset="0"/>
                <a:cs typeface="Arial" panose="020B0604020202020204" pitchFamily="34" charset="0"/>
              </a:rPr>
              <a:t>. 18 I thank my God I speak with tongues more than you all; 19 yet in the church I would rather </a:t>
            </a:r>
            <a:r>
              <a:rPr lang="en-US" altLang="en-US" u="sng" dirty="0">
                <a:solidFill>
                  <a:schemeClr val="bg1"/>
                </a:solidFill>
                <a:latin typeface="Arial" panose="020B0604020202020204" pitchFamily="34" charset="0"/>
                <a:cs typeface="Arial" panose="020B0604020202020204" pitchFamily="34" charset="0"/>
              </a:rPr>
              <a:t>speak five words with my understanding</a:t>
            </a:r>
            <a:r>
              <a:rPr lang="en-US" altLang="en-US" dirty="0">
                <a:solidFill>
                  <a:schemeClr val="bg1"/>
                </a:solidFill>
                <a:latin typeface="Arial" panose="020B0604020202020204" pitchFamily="34" charset="0"/>
                <a:cs typeface="Arial" panose="020B0604020202020204" pitchFamily="34" charset="0"/>
              </a:rPr>
              <a:t>, </a:t>
            </a:r>
            <a:r>
              <a:rPr lang="en-US" altLang="en-US" u="sng" dirty="0">
                <a:solidFill>
                  <a:schemeClr val="bg1"/>
                </a:solidFill>
                <a:latin typeface="Arial" panose="020B0604020202020204" pitchFamily="34" charset="0"/>
                <a:cs typeface="Arial" panose="020B0604020202020204" pitchFamily="34" charset="0"/>
              </a:rPr>
              <a:t>that I may teach others</a:t>
            </a:r>
            <a:r>
              <a:rPr lang="en-US" altLang="en-US" dirty="0">
                <a:solidFill>
                  <a:schemeClr val="bg1"/>
                </a:solidFill>
                <a:latin typeface="Arial" panose="020B0604020202020204" pitchFamily="34" charset="0"/>
                <a:cs typeface="Arial" panose="020B0604020202020204" pitchFamily="34" charset="0"/>
              </a:rPr>
              <a:t> also, than ten thousand words in a tongue. 20 Brethren, do not be </a:t>
            </a:r>
          </a:p>
        </p:txBody>
      </p:sp>
      <p:sp>
        <p:nvSpPr>
          <p:cNvPr id="2" name="Slide Number Placeholder 1">
            <a:extLst>
              <a:ext uri="{FF2B5EF4-FFF2-40B4-BE49-F238E27FC236}">
                <a16:creationId xmlns:a16="http://schemas.microsoft.com/office/drawing/2014/main" id="{4B1A16C5-E520-1D5B-EADF-6B6F1917D570}"/>
              </a:ext>
            </a:extLst>
          </p:cNvPr>
          <p:cNvSpPr>
            <a:spLocks noGrp="1"/>
          </p:cNvSpPr>
          <p:nvPr>
            <p:ph type="sldNum" sz="quarter" idx="12"/>
          </p:nvPr>
        </p:nvSpPr>
        <p:spPr/>
        <p:txBody>
          <a:bodyPr/>
          <a:lstStyle/>
          <a:p>
            <a:fld id="{13397011-C6AF-4561-8AEF-0DCBEA7734D5}" type="slidenum">
              <a:rPr lang="en-US" smtClean="0"/>
              <a:t>15</a:t>
            </a:fld>
            <a:endParaRPr lang="en-US" dirty="0"/>
          </a:p>
        </p:txBody>
      </p:sp>
    </p:spTree>
    <p:extLst>
      <p:ext uri="{BB962C8B-B14F-4D97-AF65-F5344CB8AC3E}">
        <p14:creationId xmlns:p14="http://schemas.microsoft.com/office/powerpoint/2010/main" val="508014872"/>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78B56F0-4B68-82D6-5EA4-15110D9553B5}"/>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14C16E6B-A0B8-FA04-D9C4-3EA0E65A6C2B}"/>
              </a:ext>
            </a:extLst>
          </p:cNvPr>
          <p:cNvSpPr txBox="1">
            <a:spLocks noChangeArrowheads="1"/>
          </p:cNvSpPr>
          <p:nvPr/>
        </p:nvSpPr>
        <p:spPr bwMode="auto">
          <a:xfrm>
            <a:off x="295369" y="258617"/>
            <a:ext cx="1160126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children in understanding; however, in malice be babes, but in understanding be mature. 21 In the law it is written: “With men of other tongues and other lips I will speak to this people; And yet, for all that, they will not hear Me,” says the Lord. 22 Therefore tongues are for a sign, not to those who believe but to unbelievers; but prophesying is not for unbelievers but for those who believe. 23 Therefore if the </a:t>
            </a:r>
            <a:r>
              <a:rPr lang="en-US" altLang="en-US" u="sng" dirty="0">
                <a:solidFill>
                  <a:schemeClr val="bg1"/>
                </a:solidFill>
                <a:latin typeface="Arial" panose="020B0604020202020204" pitchFamily="34" charset="0"/>
                <a:cs typeface="Arial" panose="020B0604020202020204" pitchFamily="34" charset="0"/>
              </a:rPr>
              <a:t>whole church comes together in one place, and all speak with tongues, and there come in those who are uninformed or unbelievers, will they not say that you are out of your mind</a:t>
            </a:r>
            <a:r>
              <a:rPr lang="en-US" altLang="en-US" dirty="0">
                <a:solidFill>
                  <a:schemeClr val="bg1"/>
                </a:solidFill>
                <a:latin typeface="Arial" panose="020B0604020202020204" pitchFamily="34" charset="0"/>
                <a:cs typeface="Arial" panose="020B0604020202020204" pitchFamily="34" charset="0"/>
              </a:rPr>
              <a:t>? 24 But if all prophesy, and an unbeliever or an uninformed person comes in, he is convinced by all, he is convicted by all. 25 And thus the secrets of his heart are revealed; and so, falling down on his face, he</a:t>
            </a:r>
          </a:p>
        </p:txBody>
      </p:sp>
      <p:sp>
        <p:nvSpPr>
          <p:cNvPr id="2" name="Slide Number Placeholder 1">
            <a:extLst>
              <a:ext uri="{FF2B5EF4-FFF2-40B4-BE49-F238E27FC236}">
                <a16:creationId xmlns:a16="http://schemas.microsoft.com/office/drawing/2014/main" id="{FC0D9CFA-3F92-4B87-5158-0F2067852C56}"/>
              </a:ext>
            </a:extLst>
          </p:cNvPr>
          <p:cNvSpPr>
            <a:spLocks noGrp="1"/>
          </p:cNvSpPr>
          <p:nvPr>
            <p:ph type="sldNum" sz="quarter" idx="12"/>
          </p:nvPr>
        </p:nvSpPr>
        <p:spPr/>
        <p:txBody>
          <a:bodyPr/>
          <a:lstStyle/>
          <a:p>
            <a:fld id="{13397011-C6AF-4561-8AEF-0DCBEA7734D5}" type="slidenum">
              <a:rPr lang="en-US" smtClean="0"/>
              <a:t>16</a:t>
            </a:fld>
            <a:endParaRPr lang="en-US" dirty="0"/>
          </a:p>
        </p:txBody>
      </p:sp>
    </p:spTree>
    <p:extLst>
      <p:ext uri="{BB962C8B-B14F-4D97-AF65-F5344CB8AC3E}">
        <p14:creationId xmlns:p14="http://schemas.microsoft.com/office/powerpoint/2010/main" val="4265086812"/>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0FEC5AF-6D94-B495-2B04-BEF02E6DC452}"/>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E48E6883-BFFD-FE03-5B54-46812FF8F72D}"/>
              </a:ext>
            </a:extLst>
          </p:cNvPr>
          <p:cNvSpPr txBox="1">
            <a:spLocks noChangeArrowheads="1"/>
          </p:cNvSpPr>
          <p:nvPr/>
        </p:nvSpPr>
        <p:spPr bwMode="auto">
          <a:xfrm>
            <a:off x="295369" y="258617"/>
            <a:ext cx="11601261"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will worship God and report that God is truly among you. 26 How is it then, brethren? Whenever you come together, each of you has a psalm, has a teaching, has a tongue, has a revelation, has an interpretation. Let all things be done for edification. 27 </a:t>
            </a:r>
            <a:r>
              <a:rPr lang="en-US" altLang="en-US" u="sng" dirty="0">
                <a:solidFill>
                  <a:schemeClr val="bg1"/>
                </a:solidFill>
                <a:latin typeface="Arial" panose="020B0604020202020204" pitchFamily="34" charset="0"/>
                <a:cs typeface="Arial" panose="020B0604020202020204" pitchFamily="34" charset="0"/>
              </a:rPr>
              <a:t>If anyone speaks in a tongue, let there be two or at the most three, each in turn, and let </a:t>
            </a:r>
            <a:r>
              <a:rPr lang="en-US" altLang="en-US" dirty="0">
                <a:solidFill>
                  <a:schemeClr val="bg1"/>
                </a:solidFill>
                <a:latin typeface="Arial" panose="020B0604020202020204" pitchFamily="34" charset="0"/>
                <a:cs typeface="Arial" panose="020B0604020202020204" pitchFamily="34" charset="0"/>
              </a:rPr>
              <a:t>one interpret. 28 But if there is no interpreter, let him keep silent in church, and let him </a:t>
            </a:r>
          </a:p>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speak to himself and to God. 29 </a:t>
            </a:r>
            <a:r>
              <a:rPr lang="en-US" altLang="en-US" u="sng" dirty="0">
                <a:solidFill>
                  <a:schemeClr val="bg1"/>
                </a:solidFill>
                <a:latin typeface="Arial" panose="020B0604020202020204" pitchFamily="34" charset="0"/>
                <a:cs typeface="Arial" panose="020B0604020202020204" pitchFamily="34" charset="0"/>
              </a:rPr>
              <a:t>Let two or three prophets speak, and let the others judge</a:t>
            </a:r>
            <a:r>
              <a:rPr lang="en-US" altLang="en-US" dirty="0">
                <a:solidFill>
                  <a:schemeClr val="bg1"/>
                </a:solidFill>
                <a:latin typeface="Arial" panose="020B0604020202020204" pitchFamily="34" charset="0"/>
                <a:cs typeface="Arial" panose="020B0604020202020204" pitchFamily="34" charset="0"/>
              </a:rPr>
              <a:t>. 30 But if anything is revealed to another who sits by, let the first </a:t>
            </a:r>
            <a:r>
              <a:rPr lang="en-US" altLang="en-US" u="sng" dirty="0">
                <a:solidFill>
                  <a:schemeClr val="bg1"/>
                </a:solidFill>
                <a:latin typeface="Arial" panose="020B0604020202020204" pitchFamily="34" charset="0"/>
                <a:cs typeface="Arial" panose="020B0604020202020204" pitchFamily="34" charset="0"/>
              </a:rPr>
              <a:t>keep silent</a:t>
            </a:r>
            <a:r>
              <a:rPr lang="en-US" altLang="en-US" dirty="0">
                <a:solidFill>
                  <a:schemeClr val="bg1"/>
                </a:solidFill>
                <a:latin typeface="Arial" panose="020B0604020202020204" pitchFamily="34" charset="0"/>
                <a:cs typeface="Arial" panose="020B0604020202020204" pitchFamily="34" charset="0"/>
              </a:rPr>
              <a:t>. 31 For you can all prophesy one by one, that </a:t>
            </a:r>
            <a:r>
              <a:rPr lang="en-US" altLang="en-US" u="sng" dirty="0">
                <a:solidFill>
                  <a:schemeClr val="bg1"/>
                </a:solidFill>
                <a:latin typeface="Arial" panose="020B0604020202020204" pitchFamily="34" charset="0"/>
                <a:cs typeface="Arial" panose="020B0604020202020204" pitchFamily="34" charset="0"/>
              </a:rPr>
              <a:t>all may learn and all may be encouraged</a:t>
            </a:r>
            <a:r>
              <a:rPr lang="en-US" altLang="en-US" dirty="0">
                <a:solidFill>
                  <a:schemeClr val="bg1"/>
                </a:solidFill>
                <a:latin typeface="Arial" panose="020B0604020202020204" pitchFamily="34" charset="0"/>
                <a:cs typeface="Arial" panose="020B0604020202020204" pitchFamily="34" charset="0"/>
              </a:rPr>
              <a:t>. 32 And the </a:t>
            </a:r>
            <a:r>
              <a:rPr lang="en-US" altLang="en-US" u="sng" dirty="0">
                <a:solidFill>
                  <a:schemeClr val="bg1"/>
                </a:solidFill>
                <a:latin typeface="Arial" panose="020B0604020202020204" pitchFamily="34" charset="0"/>
                <a:cs typeface="Arial" panose="020B0604020202020204" pitchFamily="34" charset="0"/>
              </a:rPr>
              <a:t>spirits of the prophets are subject to the prophets</a:t>
            </a:r>
            <a:r>
              <a:rPr lang="en-US" altLang="en-US" dirty="0">
                <a:solidFill>
                  <a:schemeClr val="bg1"/>
                </a:solidFill>
                <a:latin typeface="Arial" panose="020B0604020202020204" pitchFamily="34" charset="0"/>
                <a:cs typeface="Arial" panose="020B0604020202020204" pitchFamily="34" charset="0"/>
              </a:rPr>
              <a:t>. 33 For God is not the author of confusion but of</a:t>
            </a:r>
          </a:p>
        </p:txBody>
      </p:sp>
      <p:sp>
        <p:nvSpPr>
          <p:cNvPr id="2" name="Slide Number Placeholder 1">
            <a:extLst>
              <a:ext uri="{FF2B5EF4-FFF2-40B4-BE49-F238E27FC236}">
                <a16:creationId xmlns:a16="http://schemas.microsoft.com/office/drawing/2014/main" id="{44CDFD7C-C896-AADA-2B4E-40EFA5578AD3}"/>
              </a:ext>
            </a:extLst>
          </p:cNvPr>
          <p:cNvSpPr>
            <a:spLocks noGrp="1"/>
          </p:cNvSpPr>
          <p:nvPr>
            <p:ph type="sldNum" sz="quarter" idx="12"/>
          </p:nvPr>
        </p:nvSpPr>
        <p:spPr/>
        <p:txBody>
          <a:bodyPr/>
          <a:lstStyle/>
          <a:p>
            <a:fld id="{13397011-C6AF-4561-8AEF-0DCBEA7734D5}" type="slidenum">
              <a:rPr lang="en-US" smtClean="0"/>
              <a:t>17</a:t>
            </a:fld>
            <a:endParaRPr lang="en-US" dirty="0"/>
          </a:p>
        </p:txBody>
      </p:sp>
    </p:spTree>
    <p:extLst>
      <p:ext uri="{BB962C8B-B14F-4D97-AF65-F5344CB8AC3E}">
        <p14:creationId xmlns:p14="http://schemas.microsoft.com/office/powerpoint/2010/main" val="304162482"/>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1BF8FF8-72B1-48DA-A52D-06075F7B06E2}"/>
            </a:ext>
          </a:extLst>
        </p:cNvPr>
        <p:cNvGrpSpPr/>
        <p:nvPr/>
      </p:nvGrpSpPr>
      <p:grpSpPr>
        <a:xfrm>
          <a:off x="0" y="0"/>
          <a:ext cx="0" cy="0"/>
          <a:chOff x="0" y="0"/>
          <a:chExt cx="0" cy="0"/>
        </a:xfrm>
      </p:grpSpPr>
      <p:sp>
        <p:nvSpPr>
          <p:cNvPr id="78850" name="TextBox 5">
            <a:extLst>
              <a:ext uri="{FF2B5EF4-FFF2-40B4-BE49-F238E27FC236}">
                <a16:creationId xmlns:a16="http://schemas.microsoft.com/office/drawing/2014/main" id="{E40FDB16-156B-12F5-CB97-D7CE2E475F8C}"/>
              </a:ext>
            </a:extLst>
          </p:cNvPr>
          <p:cNvSpPr txBox="1">
            <a:spLocks noChangeArrowheads="1"/>
          </p:cNvSpPr>
          <p:nvPr/>
        </p:nvSpPr>
        <p:spPr bwMode="auto">
          <a:xfrm>
            <a:off x="295369" y="258617"/>
            <a:ext cx="11601261"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peace, as in all the churches of the saints. </a:t>
            </a:r>
          </a:p>
          <a:p>
            <a:pPr>
              <a:spcBef>
                <a:spcPct val="0"/>
              </a:spcBef>
              <a:buClrTx/>
              <a:buSzTx/>
              <a:buFontTx/>
              <a:buNone/>
            </a:pPr>
            <a:endParaRPr lang="en-US" altLang="en-US" dirty="0">
              <a:solidFill>
                <a:schemeClr val="bg1"/>
              </a:solidFill>
              <a:latin typeface="Arial" panose="020B0604020202020204" pitchFamily="34" charset="0"/>
              <a:cs typeface="Arial" panose="020B0604020202020204" pitchFamily="34" charset="0"/>
            </a:endParaRPr>
          </a:p>
          <a:p>
            <a:pPr>
              <a:spcBef>
                <a:spcPct val="0"/>
              </a:spcBef>
              <a:buClrTx/>
              <a:buSzTx/>
              <a:buFontTx/>
              <a:buNone/>
            </a:pPr>
            <a:r>
              <a:rPr lang="en-US" altLang="en-US" dirty="0">
                <a:solidFill>
                  <a:schemeClr val="bg1"/>
                </a:solidFill>
                <a:latin typeface="Arial" panose="020B0604020202020204" pitchFamily="34" charset="0"/>
                <a:cs typeface="Arial" panose="020B0604020202020204" pitchFamily="34" charset="0"/>
              </a:rPr>
              <a:t>37 If anyone thinks himself to be a prophet or spiritual, let him </a:t>
            </a:r>
            <a:r>
              <a:rPr lang="en-US" altLang="en-US" u="sng" dirty="0">
                <a:solidFill>
                  <a:schemeClr val="bg1"/>
                </a:solidFill>
                <a:latin typeface="Arial" panose="020B0604020202020204" pitchFamily="34" charset="0"/>
                <a:cs typeface="Arial" panose="020B0604020202020204" pitchFamily="34" charset="0"/>
              </a:rPr>
              <a:t>acknowledge that the things which I write to you are the commandments of the Lord</a:t>
            </a:r>
            <a:r>
              <a:rPr lang="en-US" altLang="en-US" dirty="0">
                <a:solidFill>
                  <a:schemeClr val="bg1"/>
                </a:solidFill>
                <a:latin typeface="Arial" panose="020B0604020202020204" pitchFamily="34" charset="0"/>
                <a:cs typeface="Arial" panose="020B0604020202020204" pitchFamily="34" charset="0"/>
              </a:rPr>
              <a:t>. 38 But if anyone is ignorant, let him be ignorant. 39 Therefore, brethren, desire earnestly to prophesy, and do not forbid to speak with tongues. 40 </a:t>
            </a:r>
            <a:r>
              <a:rPr lang="en-US" altLang="en-US" u="sng" dirty="0">
                <a:solidFill>
                  <a:schemeClr val="bg1"/>
                </a:solidFill>
                <a:latin typeface="Arial" panose="020B0604020202020204" pitchFamily="34" charset="0"/>
                <a:cs typeface="Arial" panose="020B0604020202020204" pitchFamily="34" charset="0"/>
              </a:rPr>
              <a:t>Let all things be done decently and in order</a:t>
            </a:r>
            <a:r>
              <a:rPr lang="en-US" altLang="en-US" dirty="0">
                <a:solidFill>
                  <a:schemeClr val="bg1"/>
                </a:solidFill>
                <a:latin typeface="Arial" panose="020B060402020202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AC59B53F-E8EF-5208-E7F6-66DC98C4C452}"/>
              </a:ext>
            </a:extLst>
          </p:cNvPr>
          <p:cNvSpPr>
            <a:spLocks noGrp="1"/>
          </p:cNvSpPr>
          <p:nvPr>
            <p:ph type="sldNum" sz="quarter" idx="12"/>
          </p:nvPr>
        </p:nvSpPr>
        <p:spPr/>
        <p:txBody>
          <a:bodyPr/>
          <a:lstStyle/>
          <a:p>
            <a:fld id="{13397011-C6AF-4561-8AEF-0DCBEA7734D5}" type="slidenum">
              <a:rPr lang="en-US" smtClean="0"/>
              <a:t>18</a:t>
            </a:fld>
            <a:endParaRPr lang="en-US" dirty="0"/>
          </a:p>
        </p:txBody>
      </p:sp>
    </p:spTree>
    <p:extLst>
      <p:ext uri="{BB962C8B-B14F-4D97-AF65-F5344CB8AC3E}">
        <p14:creationId xmlns:p14="http://schemas.microsoft.com/office/powerpoint/2010/main" val="3974198961"/>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3B9C1BD-3047-3948-97C0-FA1AC516C45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ECAF6D4-DB85-E8CD-D9B9-B620F99F2C3E}"/>
              </a:ext>
            </a:extLst>
          </p:cNvPr>
          <p:cNvSpPr txBox="1"/>
          <p:nvPr/>
        </p:nvSpPr>
        <p:spPr>
          <a:xfrm>
            <a:off x="694430" y="2367171"/>
            <a:ext cx="9876717" cy="2123658"/>
          </a:xfrm>
          <a:prstGeom prst="rect">
            <a:avLst/>
          </a:prstGeom>
          <a:noFill/>
        </p:spPr>
        <p:txBody>
          <a:bodyPr wrap="square">
            <a:spAutoFit/>
          </a:bodyPr>
          <a:lstStyle/>
          <a:p>
            <a:r>
              <a:rPr lang="en-US" sz="4400" dirty="0">
                <a:solidFill>
                  <a:schemeClr val="bg1"/>
                </a:solidFill>
                <a:latin typeface="Arial" panose="020B0604020202020204" pitchFamily="34" charset="0"/>
                <a:cs typeface="Arial" panose="020B0604020202020204" pitchFamily="34" charset="0"/>
              </a:rPr>
              <a:t>We can see there is no dispute of what the “gifts” are in </a:t>
            </a:r>
            <a:r>
              <a:rPr lang="en-US" sz="4400" dirty="0">
                <a:solidFill>
                  <a:srgbClr val="FFFF99"/>
                </a:solidFill>
                <a:latin typeface="Arial" panose="020B0604020202020204" pitchFamily="34" charset="0"/>
                <a:cs typeface="Arial" panose="020B0604020202020204" pitchFamily="34" charset="0"/>
              </a:rPr>
              <a:t>1 Cor 12 &amp; 14, </a:t>
            </a:r>
            <a:r>
              <a:rPr lang="en-US" sz="4400" dirty="0">
                <a:solidFill>
                  <a:schemeClr val="bg1"/>
                </a:solidFill>
                <a:latin typeface="Arial" panose="020B0604020202020204" pitchFamily="34" charset="0"/>
                <a:cs typeface="Arial" panose="020B0604020202020204" pitchFamily="34" charset="0"/>
              </a:rPr>
              <a:t>but what is the “gift” of </a:t>
            </a:r>
            <a:r>
              <a:rPr lang="en-US" sz="4400" dirty="0">
                <a:solidFill>
                  <a:srgbClr val="FFFF99"/>
                </a:solidFill>
                <a:latin typeface="Arial" panose="020B0604020202020204" pitchFamily="34" charset="0"/>
                <a:cs typeface="Arial" panose="020B0604020202020204" pitchFamily="34" charset="0"/>
              </a:rPr>
              <a:t>Acts 2:38?</a:t>
            </a:r>
          </a:p>
        </p:txBody>
      </p:sp>
      <p:sp>
        <p:nvSpPr>
          <p:cNvPr id="2" name="Slide Number Placeholder 1">
            <a:extLst>
              <a:ext uri="{FF2B5EF4-FFF2-40B4-BE49-F238E27FC236}">
                <a16:creationId xmlns:a16="http://schemas.microsoft.com/office/drawing/2014/main" id="{5F30AF00-3C44-C37A-878C-447746FEA4F6}"/>
              </a:ext>
            </a:extLst>
          </p:cNvPr>
          <p:cNvSpPr>
            <a:spLocks noGrp="1"/>
          </p:cNvSpPr>
          <p:nvPr>
            <p:ph type="sldNum" sz="quarter" idx="12"/>
          </p:nvPr>
        </p:nvSpPr>
        <p:spPr/>
        <p:txBody>
          <a:bodyPr/>
          <a:lstStyle/>
          <a:p>
            <a:fld id="{13397011-C6AF-4561-8AEF-0DCBEA7734D5}" type="slidenum">
              <a:rPr lang="en-US" smtClean="0"/>
              <a:t>19</a:t>
            </a:fld>
            <a:endParaRPr lang="en-US" dirty="0"/>
          </a:p>
        </p:txBody>
      </p:sp>
    </p:spTree>
    <p:extLst>
      <p:ext uri="{BB962C8B-B14F-4D97-AF65-F5344CB8AC3E}">
        <p14:creationId xmlns:p14="http://schemas.microsoft.com/office/powerpoint/2010/main" val="2726525752"/>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F227E85A-5505-9546-859F-7F03C8B2241E}"/>
            </a:ext>
          </a:extLst>
        </p:cNvPr>
        <p:cNvGrpSpPr/>
        <p:nvPr/>
      </p:nvGrpSpPr>
      <p:grpSpPr>
        <a:xfrm>
          <a:off x="0" y="0"/>
          <a:ext cx="0" cy="0"/>
          <a:chOff x="0" y="0"/>
          <a:chExt cx="0" cy="0"/>
        </a:xfrm>
      </p:grpSpPr>
      <p:sp>
        <p:nvSpPr>
          <p:cNvPr id="16386" name="Rectangle 2">
            <a:extLst>
              <a:ext uri="{FF2B5EF4-FFF2-40B4-BE49-F238E27FC236}">
                <a16:creationId xmlns:a16="http://schemas.microsoft.com/office/drawing/2014/main" id="{C939483A-4EFB-07AC-6A27-B251E4B9478B}"/>
              </a:ext>
            </a:extLst>
          </p:cNvPr>
          <p:cNvSpPr>
            <a:spLocks noGrp="1" noChangeArrowheads="1"/>
          </p:cNvSpPr>
          <p:nvPr>
            <p:ph type="title"/>
          </p:nvPr>
        </p:nvSpPr>
        <p:spPr>
          <a:xfrm>
            <a:off x="544904" y="1873665"/>
            <a:ext cx="11102191" cy="3110669"/>
          </a:xfrm>
        </p:spPr>
        <p:txBody>
          <a:bodyPr>
            <a:noAutofit/>
          </a:bodyPr>
          <a:lstStyle/>
          <a:p>
            <a:pPr eaLnBrk="1" hangingPunct="1">
              <a:defRPr/>
            </a:pPr>
            <a:r>
              <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t>Answering Questions About</a:t>
            </a:r>
            <a:br>
              <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br>
            <a:r>
              <a:rPr lang="en-US" altLang="en-US" sz="115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rPr>
              <a:t>The Holy Spirit</a:t>
            </a:r>
            <a:endParaRPr lang="en-US" altLang="en-US" sz="7200" b="1" dirty="0">
              <a:ln w="28575">
                <a:solidFill>
                  <a:schemeClr val="tx1"/>
                </a:solidFill>
              </a:ln>
              <a:solidFill>
                <a:schemeClr val="bg1"/>
              </a:solidFill>
              <a:effectLst>
                <a:outerShdw blurRad="38100" dist="38100" dir="2700000" algn="tl">
                  <a:srgbClr val="000000">
                    <a:alpha val="43137"/>
                  </a:srgbClr>
                </a:outerShdw>
              </a:effectLst>
              <a:latin typeface="Impact" panose="020B0806030902050204" pitchFamily="34" charset="0"/>
              <a:ea typeface="Tahoma" panose="020B060403050404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07D1A62E-D829-9DE9-65A6-A01DEF1BA443}"/>
              </a:ext>
            </a:extLst>
          </p:cNvPr>
          <p:cNvSpPr>
            <a:spLocks noGrp="1"/>
          </p:cNvSpPr>
          <p:nvPr>
            <p:ph type="sldNum" sz="quarter" idx="12"/>
          </p:nvPr>
        </p:nvSpPr>
        <p:spPr/>
        <p:txBody>
          <a:bodyPr/>
          <a:lstStyle/>
          <a:p>
            <a:fld id="{13397011-C6AF-4561-8AEF-0DCBEA7734D5}" type="slidenum">
              <a:rPr lang="en-US" smtClean="0"/>
              <a:t>2</a:t>
            </a:fld>
            <a:endParaRPr lang="en-US" dirty="0"/>
          </a:p>
        </p:txBody>
      </p:sp>
    </p:spTree>
    <p:extLst>
      <p:ext uri="{BB962C8B-B14F-4D97-AF65-F5344CB8AC3E}">
        <p14:creationId xmlns:p14="http://schemas.microsoft.com/office/powerpoint/2010/main" val="37599170"/>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5C0D87-CE5F-EA83-55E8-3C3A7935FA2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9C26B63-17EB-2489-6934-ECD0702FCD70}"/>
              </a:ext>
            </a:extLst>
          </p:cNvPr>
          <p:cNvSpPr txBox="1"/>
          <p:nvPr/>
        </p:nvSpPr>
        <p:spPr>
          <a:xfrm>
            <a:off x="366127" y="317716"/>
            <a:ext cx="11691988" cy="4770537"/>
          </a:xfrm>
          <a:prstGeom prst="rect">
            <a:avLst/>
          </a:prstGeom>
          <a:noFill/>
        </p:spPr>
        <p:txBody>
          <a:bodyPr wrap="square">
            <a:spAutoFit/>
          </a:bodyPr>
          <a:lstStyle/>
          <a:p>
            <a:pPr>
              <a:defRPr/>
            </a:pPr>
            <a:r>
              <a:rPr lang="en-US" sz="4800" dirty="0">
                <a:solidFill>
                  <a:schemeClr val="bg1"/>
                </a:solidFill>
              </a:rPr>
              <a:t>Here are four views that are considered, but often contended…</a:t>
            </a:r>
          </a:p>
          <a:p>
            <a:pPr>
              <a:defRPr/>
            </a:pPr>
            <a:endParaRPr lang="en-US" sz="3200" dirty="0">
              <a:solidFill>
                <a:schemeClr val="bg1"/>
              </a:solidFill>
            </a:endParaRPr>
          </a:p>
          <a:p>
            <a:pPr marL="742950" indent="-742950">
              <a:buFont typeface="+mj-lt"/>
              <a:buAutoNum type="arabicPeriod"/>
              <a:defRPr/>
            </a:pPr>
            <a:r>
              <a:rPr lang="en-US" sz="4400" u="sng" dirty="0">
                <a:solidFill>
                  <a:srgbClr val="FFFF99"/>
                </a:solidFill>
              </a:rPr>
              <a:t>Miraculous</a:t>
            </a:r>
            <a:r>
              <a:rPr lang="en-US" sz="4400" dirty="0">
                <a:solidFill>
                  <a:schemeClr val="bg1"/>
                </a:solidFill>
              </a:rPr>
              <a:t> endowments</a:t>
            </a:r>
            <a:endParaRPr lang="en-US" sz="4400" b="1" dirty="0">
              <a:solidFill>
                <a:srgbClr val="FFFF99"/>
              </a:solidFill>
            </a:endParaRPr>
          </a:p>
          <a:p>
            <a:pPr marL="742950" indent="-742950">
              <a:buFont typeface="+mj-lt"/>
              <a:buAutoNum type="arabicPeriod"/>
              <a:defRPr/>
            </a:pPr>
            <a:r>
              <a:rPr lang="en-US" sz="4400" u="sng" dirty="0">
                <a:solidFill>
                  <a:srgbClr val="FFFF99"/>
                </a:solidFill>
              </a:rPr>
              <a:t>Salvation</a:t>
            </a:r>
            <a:r>
              <a:rPr lang="en-US" sz="4400" dirty="0">
                <a:solidFill>
                  <a:schemeClr val="bg1"/>
                </a:solidFill>
              </a:rPr>
              <a:t> through calling on His Name</a:t>
            </a:r>
            <a:endParaRPr lang="en-US" sz="4400" b="1" dirty="0">
              <a:solidFill>
                <a:srgbClr val="FFFF99"/>
              </a:solidFill>
            </a:endParaRPr>
          </a:p>
          <a:p>
            <a:pPr marL="742950" indent="-742950">
              <a:buFont typeface="+mj-lt"/>
              <a:buAutoNum type="arabicPeriod"/>
              <a:defRPr/>
            </a:pPr>
            <a:r>
              <a:rPr lang="en-US" sz="4400" u="sng" dirty="0">
                <a:solidFill>
                  <a:srgbClr val="FFFF99"/>
                </a:solidFill>
              </a:rPr>
              <a:t>Word</a:t>
            </a:r>
            <a:r>
              <a:rPr lang="en-US" sz="4400" dirty="0">
                <a:solidFill>
                  <a:srgbClr val="FFFF99"/>
                </a:solidFill>
              </a:rPr>
              <a:t> </a:t>
            </a:r>
            <a:r>
              <a:rPr lang="en-US" sz="4400" dirty="0">
                <a:solidFill>
                  <a:schemeClr val="bg1"/>
                </a:solidFill>
              </a:rPr>
              <a:t>of God revealed by the Spirit</a:t>
            </a:r>
            <a:endParaRPr lang="en-US" sz="4400" b="1" dirty="0">
              <a:solidFill>
                <a:srgbClr val="FFFF99"/>
              </a:solidFill>
            </a:endParaRPr>
          </a:p>
          <a:p>
            <a:pPr marL="742950" indent="-742950">
              <a:buFont typeface="+mj-lt"/>
              <a:buAutoNum type="arabicPeriod"/>
              <a:defRPr/>
            </a:pPr>
            <a:r>
              <a:rPr lang="en-US" sz="4400" u="sng" dirty="0">
                <a:solidFill>
                  <a:srgbClr val="FFFF99"/>
                </a:solidFill>
              </a:rPr>
              <a:t>Earnest</a:t>
            </a:r>
            <a:r>
              <a:rPr lang="en-US" sz="4400" dirty="0">
                <a:solidFill>
                  <a:schemeClr val="bg1"/>
                </a:solidFill>
              </a:rPr>
              <a:t> (guarantee) of the Spirit</a:t>
            </a:r>
            <a:endParaRPr lang="en-US" sz="4400" b="1" dirty="0">
              <a:solidFill>
                <a:srgbClr val="FFFF99"/>
              </a:solidFill>
            </a:endParaRPr>
          </a:p>
        </p:txBody>
      </p:sp>
      <p:sp>
        <p:nvSpPr>
          <p:cNvPr id="2" name="Slide Number Placeholder 1">
            <a:extLst>
              <a:ext uri="{FF2B5EF4-FFF2-40B4-BE49-F238E27FC236}">
                <a16:creationId xmlns:a16="http://schemas.microsoft.com/office/drawing/2014/main" id="{FBDB07B5-6C7D-F541-77C6-C89E1E5C8057}"/>
              </a:ext>
            </a:extLst>
          </p:cNvPr>
          <p:cNvSpPr>
            <a:spLocks noGrp="1"/>
          </p:cNvSpPr>
          <p:nvPr>
            <p:ph type="sldNum" sz="quarter" idx="12"/>
          </p:nvPr>
        </p:nvSpPr>
        <p:spPr/>
        <p:txBody>
          <a:bodyPr/>
          <a:lstStyle/>
          <a:p>
            <a:fld id="{13397011-C6AF-4561-8AEF-0DCBEA7734D5}" type="slidenum">
              <a:rPr lang="en-US" smtClean="0"/>
              <a:t>20</a:t>
            </a:fld>
            <a:endParaRPr lang="en-US" dirty="0"/>
          </a:p>
        </p:txBody>
      </p:sp>
    </p:spTree>
    <p:extLst>
      <p:ext uri="{BB962C8B-B14F-4D97-AF65-F5344CB8AC3E}">
        <p14:creationId xmlns:p14="http://schemas.microsoft.com/office/powerpoint/2010/main" val="712691599"/>
      </p:ext>
    </p:extLst>
  </p:cSld>
  <p:clrMapOvr>
    <a:masterClrMapping/>
  </p:clrMapOvr>
  <p:transition spd="slow">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7AA98-EB16-025F-6B81-ECEBE6DAC8C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2FC5512-F97F-1030-2963-0AE81291D6AA}"/>
              </a:ext>
            </a:extLst>
          </p:cNvPr>
          <p:cNvSpPr txBox="1"/>
          <p:nvPr/>
        </p:nvSpPr>
        <p:spPr>
          <a:xfrm>
            <a:off x="400311" y="373402"/>
            <a:ext cx="11239062" cy="5693866"/>
          </a:xfrm>
          <a:prstGeom prst="rect">
            <a:avLst/>
          </a:prstGeom>
          <a:noFill/>
        </p:spPr>
        <p:txBody>
          <a:bodyPr wrap="square">
            <a:spAutoFit/>
          </a:bodyPr>
          <a:lstStyle/>
          <a:p>
            <a:pPr>
              <a:defRPr/>
            </a:pPr>
            <a:r>
              <a:rPr lang="en-US" sz="4400" dirty="0">
                <a:solidFill>
                  <a:schemeClr val="bg1"/>
                </a:solidFill>
              </a:rPr>
              <a:t>Must one view oppose the others? They all serve the same purpose of the Holy Spirit revelation of the Word of God… </a:t>
            </a:r>
          </a:p>
          <a:p>
            <a:pPr>
              <a:defRPr/>
            </a:pPr>
            <a:endParaRPr lang="en-US" sz="4000" dirty="0">
              <a:solidFill>
                <a:schemeClr val="bg1"/>
              </a:solidFill>
            </a:endParaRPr>
          </a:p>
          <a:p>
            <a:pPr marL="742950" indent="-742950">
              <a:buFont typeface="+mj-lt"/>
              <a:buAutoNum type="arabicPeriod"/>
              <a:defRPr/>
            </a:pPr>
            <a:r>
              <a:rPr lang="en-US" sz="3600" dirty="0">
                <a:solidFill>
                  <a:schemeClr val="bg1"/>
                </a:solidFill>
              </a:rPr>
              <a:t>All views have a scriptural basis.</a:t>
            </a:r>
          </a:p>
          <a:p>
            <a:pPr marL="742950" indent="-742950">
              <a:buFont typeface="+mj-lt"/>
              <a:buAutoNum type="arabicPeriod"/>
              <a:defRPr/>
            </a:pPr>
            <a:r>
              <a:rPr lang="en-US" sz="3600" dirty="0">
                <a:solidFill>
                  <a:schemeClr val="bg1"/>
                </a:solidFill>
              </a:rPr>
              <a:t>All views involve revelation to believers.</a:t>
            </a:r>
          </a:p>
          <a:p>
            <a:pPr marL="742950" indent="-742950">
              <a:buFont typeface="+mj-lt"/>
              <a:buAutoNum type="arabicPeriod"/>
              <a:defRPr/>
            </a:pPr>
            <a:r>
              <a:rPr lang="en-US" sz="3600" dirty="0">
                <a:solidFill>
                  <a:schemeClr val="bg1"/>
                </a:solidFill>
              </a:rPr>
              <a:t>All views involve the direct revelation of the Spirit and then maintained through the written word of the prophets and Apostles (Eph 3).</a:t>
            </a:r>
          </a:p>
        </p:txBody>
      </p:sp>
      <p:sp>
        <p:nvSpPr>
          <p:cNvPr id="2" name="Slide Number Placeholder 1">
            <a:extLst>
              <a:ext uri="{FF2B5EF4-FFF2-40B4-BE49-F238E27FC236}">
                <a16:creationId xmlns:a16="http://schemas.microsoft.com/office/drawing/2014/main" id="{77FAD334-A32B-59A1-D0BE-22437D3369F3}"/>
              </a:ext>
            </a:extLst>
          </p:cNvPr>
          <p:cNvSpPr>
            <a:spLocks noGrp="1"/>
          </p:cNvSpPr>
          <p:nvPr>
            <p:ph type="sldNum" sz="quarter" idx="12"/>
          </p:nvPr>
        </p:nvSpPr>
        <p:spPr/>
        <p:txBody>
          <a:bodyPr/>
          <a:lstStyle/>
          <a:p>
            <a:fld id="{13397011-C6AF-4561-8AEF-0DCBEA7734D5}" type="slidenum">
              <a:rPr lang="en-US" smtClean="0"/>
              <a:t>21</a:t>
            </a:fld>
            <a:endParaRPr lang="en-US" dirty="0"/>
          </a:p>
        </p:txBody>
      </p:sp>
    </p:spTree>
    <p:extLst>
      <p:ext uri="{BB962C8B-B14F-4D97-AF65-F5344CB8AC3E}">
        <p14:creationId xmlns:p14="http://schemas.microsoft.com/office/powerpoint/2010/main" val="1234043774"/>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41604C-65A3-7560-52DE-DED7CAE29807}"/>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107C80-970E-BED5-A466-79270A94890F}"/>
              </a:ext>
            </a:extLst>
          </p:cNvPr>
          <p:cNvSpPr>
            <a:spLocks noGrp="1"/>
          </p:cNvSpPr>
          <p:nvPr>
            <p:ph type="sldNum" sz="quarter" idx="12"/>
          </p:nvPr>
        </p:nvSpPr>
        <p:spPr/>
        <p:txBody>
          <a:bodyPr/>
          <a:lstStyle/>
          <a:p>
            <a:fld id="{13397011-C6AF-4561-8AEF-0DCBEA7734D5}" type="slidenum">
              <a:rPr lang="en-US" smtClean="0"/>
              <a:t>22</a:t>
            </a:fld>
            <a:endParaRPr lang="en-US" dirty="0"/>
          </a:p>
        </p:txBody>
      </p:sp>
      <p:sp>
        <p:nvSpPr>
          <p:cNvPr id="4" name="TextBox 3">
            <a:extLst>
              <a:ext uri="{FF2B5EF4-FFF2-40B4-BE49-F238E27FC236}">
                <a16:creationId xmlns:a16="http://schemas.microsoft.com/office/drawing/2014/main" id="{7397D6D6-940E-CBBB-09BA-9704FA48B10C}"/>
              </a:ext>
            </a:extLst>
          </p:cNvPr>
          <p:cNvSpPr txBox="1"/>
          <p:nvPr/>
        </p:nvSpPr>
        <p:spPr>
          <a:xfrm>
            <a:off x="3047288" y="2705725"/>
            <a:ext cx="6097424" cy="1446550"/>
          </a:xfrm>
          <a:prstGeom prst="rect">
            <a:avLst/>
          </a:prstGeom>
          <a:noFill/>
        </p:spPr>
        <p:txBody>
          <a:bodyPr wrap="square">
            <a:spAutoFit/>
          </a:bodyPr>
          <a:lstStyle/>
          <a:p>
            <a:pPr algn="ctr"/>
            <a:r>
              <a:rPr lang="en-US" sz="8800" dirty="0">
                <a:solidFill>
                  <a:srgbClr val="FFFF99"/>
                </a:solidFill>
              </a:rPr>
              <a:t>Miracles</a:t>
            </a:r>
            <a:endParaRPr lang="en-US" sz="2800" dirty="0">
              <a:solidFill>
                <a:srgbClr val="FFFF99"/>
              </a:solidFill>
            </a:endParaRPr>
          </a:p>
        </p:txBody>
      </p:sp>
    </p:spTree>
    <p:extLst>
      <p:ext uri="{BB962C8B-B14F-4D97-AF65-F5344CB8AC3E}">
        <p14:creationId xmlns:p14="http://schemas.microsoft.com/office/powerpoint/2010/main" val="2541427014"/>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3AF52-6932-4383-482A-7B673F71E058}"/>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9BAB86E-CBDD-D48F-2EEB-C2C82F854447}"/>
              </a:ext>
            </a:extLst>
          </p:cNvPr>
          <p:cNvSpPr txBox="1"/>
          <p:nvPr/>
        </p:nvSpPr>
        <p:spPr>
          <a:xfrm>
            <a:off x="184238" y="420484"/>
            <a:ext cx="11607427" cy="6017032"/>
          </a:xfrm>
          <a:prstGeom prst="rect">
            <a:avLst/>
          </a:prstGeom>
          <a:noFill/>
        </p:spPr>
        <p:txBody>
          <a:bodyPr wrap="square">
            <a:spAutoFit/>
          </a:bodyPr>
          <a:lstStyle/>
          <a:p>
            <a:pPr marL="514350" indent="-514350">
              <a:buFont typeface="+mj-lt"/>
              <a:buAutoNum type="arabicPeriod"/>
              <a:defRPr/>
            </a:pPr>
            <a:r>
              <a:rPr lang="en-US" sz="3500" dirty="0">
                <a:solidFill>
                  <a:schemeClr val="bg1"/>
                </a:solidFill>
              </a:rPr>
              <a:t>Our fear is if we say the gift of </a:t>
            </a:r>
            <a:r>
              <a:rPr lang="en-US" sz="3500" dirty="0">
                <a:solidFill>
                  <a:srgbClr val="FFFF99"/>
                </a:solidFill>
              </a:rPr>
              <a:t>Acts 2:38 </a:t>
            </a:r>
            <a:r>
              <a:rPr lang="en-US" sz="3500" dirty="0">
                <a:solidFill>
                  <a:schemeClr val="bg1"/>
                </a:solidFill>
              </a:rPr>
              <a:t>refers to works of </a:t>
            </a:r>
            <a:r>
              <a:rPr lang="en-US" sz="3500" b="1" dirty="0">
                <a:solidFill>
                  <a:srgbClr val="FFFF99"/>
                </a:solidFill>
              </a:rPr>
              <a:t>MIRACLES</a:t>
            </a:r>
            <a:r>
              <a:rPr lang="en-US" sz="3500" b="1" dirty="0">
                <a:solidFill>
                  <a:schemeClr val="bg1"/>
                </a:solidFill>
              </a:rPr>
              <a:t> </a:t>
            </a:r>
            <a:r>
              <a:rPr lang="en-US" sz="3500" dirty="0">
                <a:solidFill>
                  <a:schemeClr val="bg1"/>
                </a:solidFill>
              </a:rPr>
              <a:t>and direct </a:t>
            </a:r>
            <a:r>
              <a:rPr lang="en-US" sz="3500" b="1" dirty="0">
                <a:solidFill>
                  <a:srgbClr val="FFFF99"/>
                </a:solidFill>
              </a:rPr>
              <a:t>INDWELLING</a:t>
            </a:r>
            <a:r>
              <a:rPr lang="en-US" sz="3500" b="1" dirty="0">
                <a:solidFill>
                  <a:schemeClr val="bg1"/>
                </a:solidFill>
              </a:rPr>
              <a:t>, </a:t>
            </a:r>
            <a:r>
              <a:rPr lang="en-US" sz="3500" dirty="0">
                <a:solidFill>
                  <a:schemeClr val="bg1"/>
                </a:solidFill>
              </a:rPr>
              <a:t>we give credence to the argument that miracles must continue today. The problem with removing the miraculous aspect is that the first half of the chapter deals with “what you now see and hear” (v33) as the fulfillment of Joel’s prophecy (v16). But the prophecy of Joel is not the promise that Jesus made to the Apostles of baptism of the Holy Spirit since vs. 17-20 gives a wide span of time and participants in the various works of the Spirit for the revelation of the Word.</a:t>
            </a:r>
          </a:p>
        </p:txBody>
      </p:sp>
      <p:sp>
        <p:nvSpPr>
          <p:cNvPr id="2" name="Slide Number Placeholder 1">
            <a:extLst>
              <a:ext uri="{FF2B5EF4-FFF2-40B4-BE49-F238E27FC236}">
                <a16:creationId xmlns:a16="http://schemas.microsoft.com/office/drawing/2014/main" id="{1930F4C7-4C48-FD8C-AD70-43E9CB43815C}"/>
              </a:ext>
            </a:extLst>
          </p:cNvPr>
          <p:cNvSpPr>
            <a:spLocks noGrp="1"/>
          </p:cNvSpPr>
          <p:nvPr>
            <p:ph type="sldNum" sz="quarter" idx="12"/>
          </p:nvPr>
        </p:nvSpPr>
        <p:spPr/>
        <p:txBody>
          <a:bodyPr/>
          <a:lstStyle/>
          <a:p>
            <a:fld id="{13397011-C6AF-4561-8AEF-0DCBEA7734D5}" type="slidenum">
              <a:rPr lang="en-US" smtClean="0"/>
              <a:t>23</a:t>
            </a:fld>
            <a:endParaRPr lang="en-US" dirty="0"/>
          </a:p>
        </p:txBody>
      </p:sp>
    </p:spTree>
    <p:extLst>
      <p:ext uri="{BB962C8B-B14F-4D97-AF65-F5344CB8AC3E}">
        <p14:creationId xmlns:p14="http://schemas.microsoft.com/office/powerpoint/2010/main" val="3544116130"/>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E5158-AAB4-455A-EF91-FCBD45DE3175}"/>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A49B7BA-9B91-EAA8-DDB7-28D498D78D72}"/>
              </a:ext>
            </a:extLst>
          </p:cNvPr>
          <p:cNvSpPr txBox="1"/>
          <p:nvPr/>
        </p:nvSpPr>
        <p:spPr>
          <a:xfrm>
            <a:off x="308940" y="151179"/>
            <a:ext cx="11766267" cy="6555641"/>
          </a:xfrm>
          <a:prstGeom prst="rect">
            <a:avLst/>
          </a:prstGeom>
          <a:noFill/>
        </p:spPr>
        <p:txBody>
          <a:bodyPr wrap="square">
            <a:spAutoFit/>
          </a:bodyPr>
          <a:lstStyle/>
          <a:p>
            <a:pPr>
              <a:defRPr/>
            </a:pPr>
            <a:r>
              <a:rPr lang="en-US" sz="3500" dirty="0">
                <a:solidFill>
                  <a:srgbClr val="FF0000"/>
                </a:solidFill>
              </a:rPr>
              <a:t>Clarification: My inclusion of miracles as the “gift” in Acts 2:38 was intended as a reference to the </a:t>
            </a:r>
            <a:r>
              <a:rPr lang="en-US" sz="3500" u="sng" dirty="0">
                <a:solidFill>
                  <a:srgbClr val="FF0000"/>
                </a:solidFill>
              </a:rPr>
              <a:t>way some people view the “gift of the Holy Spirit”</a:t>
            </a:r>
            <a:r>
              <a:rPr lang="en-US" sz="3500" dirty="0">
                <a:solidFill>
                  <a:srgbClr val="FF0000"/>
                </a:solidFill>
              </a:rPr>
              <a:t> since the assembly at Pentecost had just witnessed the effects of miraculous endowments. That said, it should be made clear that the miraculous gifts they saw the Apostles do were as a result of the “baptism” the 12 had received in the beginning of Acts 2 as the fulfillment of the promise made to them by Jesus. Any miraculous gift given to a newly baptized person would only be through the Apostles hands after they were baptized into Christ. Therefore, the “gift” in Acts 2:38 would not be miraculous.</a:t>
            </a:r>
          </a:p>
        </p:txBody>
      </p:sp>
      <p:sp>
        <p:nvSpPr>
          <p:cNvPr id="2" name="Slide Number Placeholder 1">
            <a:extLst>
              <a:ext uri="{FF2B5EF4-FFF2-40B4-BE49-F238E27FC236}">
                <a16:creationId xmlns:a16="http://schemas.microsoft.com/office/drawing/2014/main" id="{22037F55-C665-2AC7-2CF7-A3B8C15845B3}"/>
              </a:ext>
            </a:extLst>
          </p:cNvPr>
          <p:cNvSpPr>
            <a:spLocks noGrp="1"/>
          </p:cNvSpPr>
          <p:nvPr>
            <p:ph type="sldNum" sz="quarter" idx="12"/>
          </p:nvPr>
        </p:nvSpPr>
        <p:spPr/>
        <p:txBody>
          <a:bodyPr/>
          <a:lstStyle/>
          <a:p>
            <a:fld id="{13397011-C6AF-4561-8AEF-0DCBEA7734D5}" type="slidenum">
              <a:rPr lang="en-US" smtClean="0"/>
              <a:t>24</a:t>
            </a:fld>
            <a:endParaRPr lang="en-US" dirty="0"/>
          </a:p>
        </p:txBody>
      </p:sp>
    </p:spTree>
    <p:extLst>
      <p:ext uri="{BB962C8B-B14F-4D97-AF65-F5344CB8AC3E}">
        <p14:creationId xmlns:p14="http://schemas.microsoft.com/office/powerpoint/2010/main" val="3189656105"/>
      </p:ext>
    </p:extLst>
  </p:cSld>
  <p:clrMapOvr>
    <a:masterClrMapping/>
  </p:clrMapOvr>
  <p:transition spd="slow">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0A9BC-D324-7D53-D8E4-1481839FA48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986111D-43AC-294E-F971-AD26B3EF211A}"/>
              </a:ext>
            </a:extLst>
          </p:cNvPr>
          <p:cNvSpPr txBox="1"/>
          <p:nvPr/>
        </p:nvSpPr>
        <p:spPr>
          <a:xfrm>
            <a:off x="689005" y="1443841"/>
            <a:ext cx="10813989" cy="3970318"/>
          </a:xfrm>
          <a:prstGeom prst="rect">
            <a:avLst/>
          </a:prstGeom>
          <a:noFill/>
        </p:spPr>
        <p:txBody>
          <a:bodyPr wrap="square">
            <a:spAutoFit/>
          </a:bodyPr>
          <a:lstStyle/>
          <a:p>
            <a:pPr>
              <a:defRPr/>
            </a:pPr>
            <a:r>
              <a:rPr lang="en-US" sz="3600" dirty="0">
                <a:solidFill>
                  <a:schemeClr val="tx1">
                    <a:lumMod val="50000"/>
                    <a:lumOff val="50000"/>
                  </a:schemeClr>
                </a:solidFill>
              </a:rPr>
              <a:t>Mark 16:17-18, NKJV</a:t>
            </a:r>
          </a:p>
          <a:p>
            <a:pPr>
              <a:defRPr/>
            </a:pPr>
            <a:r>
              <a:rPr lang="en-US" sz="3600" dirty="0">
                <a:solidFill>
                  <a:schemeClr val="tx1">
                    <a:lumMod val="50000"/>
                    <a:lumOff val="50000"/>
                  </a:schemeClr>
                </a:solidFill>
              </a:rPr>
              <a:t>And these </a:t>
            </a:r>
            <a:r>
              <a:rPr lang="en-US" sz="3600" u="sng" dirty="0">
                <a:solidFill>
                  <a:schemeClr val="tx1">
                    <a:lumMod val="50000"/>
                    <a:lumOff val="50000"/>
                  </a:schemeClr>
                </a:solidFill>
              </a:rPr>
              <a:t>signs will follow those who believe</a:t>
            </a:r>
            <a:r>
              <a:rPr lang="en-US" sz="3600" dirty="0">
                <a:solidFill>
                  <a:schemeClr val="tx1">
                    <a:lumMod val="50000"/>
                    <a:lumOff val="50000"/>
                  </a:schemeClr>
                </a:solidFill>
              </a:rPr>
              <a:t>: In My name they will cast out demons; they will speak with new tongues; 18 they will take up serpents; and if they drink anything deadly, it will by no means hurt them; they will lay hands on the sick, and they will recover.”</a:t>
            </a:r>
          </a:p>
        </p:txBody>
      </p:sp>
      <p:sp>
        <p:nvSpPr>
          <p:cNvPr id="2" name="Slide Number Placeholder 1">
            <a:extLst>
              <a:ext uri="{FF2B5EF4-FFF2-40B4-BE49-F238E27FC236}">
                <a16:creationId xmlns:a16="http://schemas.microsoft.com/office/drawing/2014/main" id="{447C53E7-D97B-2DF4-FEA8-69573467A09A}"/>
              </a:ext>
            </a:extLst>
          </p:cNvPr>
          <p:cNvSpPr>
            <a:spLocks noGrp="1"/>
          </p:cNvSpPr>
          <p:nvPr>
            <p:ph type="sldNum" sz="quarter" idx="12"/>
          </p:nvPr>
        </p:nvSpPr>
        <p:spPr/>
        <p:txBody>
          <a:bodyPr/>
          <a:lstStyle/>
          <a:p>
            <a:fld id="{13397011-C6AF-4561-8AEF-0DCBEA7734D5}" type="slidenum">
              <a:rPr lang="en-US" smtClean="0"/>
              <a:t>25</a:t>
            </a:fld>
            <a:endParaRPr lang="en-US" dirty="0"/>
          </a:p>
        </p:txBody>
      </p:sp>
      <p:sp>
        <p:nvSpPr>
          <p:cNvPr id="3" name="TextBox 3">
            <a:extLst>
              <a:ext uri="{FF2B5EF4-FFF2-40B4-BE49-F238E27FC236}">
                <a16:creationId xmlns:a16="http://schemas.microsoft.com/office/drawing/2014/main" id="{6986C217-42A0-EBDF-FFC8-FA1C3FC25B8D}"/>
              </a:ext>
            </a:extLst>
          </p:cNvPr>
          <p:cNvSpPr txBox="1">
            <a:spLocks noChangeArrowheads="1"/>
          </p:cNvSpPr>
          <p:nvPr/>
        </p:nvSpPr>
        <p:spPr bwMode="auto">
          <a:xfrm rot="21290046">
            <a:off x="2873344" y="2767280"/>
            <a:ext cx="6445310" cy="1323439"/>
          </a:xfrm>
          <a:prstGeom prst="rect">
            <a:avLst/>
          </a:prstGeom>
          <a:solidFill>
            <a:srgbClr val="FFFFCC"/>
          </a:solidFill>
          <a:ln w="76200">
            <a:solidFill>
              <a:srgbClr val="FFFFCC"/>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en-US" sz="4000" dirty="0">
                <a:ln>
                  <a:solidFill>
                    <a:sysClr val="windowText" lastClr="000000"/>
                  </a:solidFill>
                </a:ln>
                <a:latin typeface="+mj-lt"/>
              </a:rPr>
              <a:t>The rally cry of the Holiness movements</a:t>
            </a:r>
          </a:p>
        </p:txBody>
      </p:sp>
    </p:spTree>
    <p:extLst>
      <p:ext uri="{BB962C8B-B14F-4D97-AF65-F5344CB8AC3E}">
        <p14:creationId xmlns:p14="http://schemas.microsoft.com/office/powerpoint/2010/main" val="1591360930"/>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40422-183F-8819-2888-43ACA72BA95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E2A8F0F-5375-D981-A204-2B664851EF12}"/>
              </a:ext>
            </a:extLst>
          </p:cNvPr>
          <p:cNvSpPr txBox="1"/>
          <p:nvPr/>
        </p:nvSpPr>
        <p:spPr>
          <a:xfrm>
            <a:off x="689005" y="1443841"/>
            <a:ext cx="10813989" cy="3970318"/>
          </a:xfrm>
          <a:prstGeom prst="rect">
            <a:avLst/>
          </a:prstGeom>
          <a:noFill/>
        </p:spPr>
        <p:txBody>
          <a:bodyPr wrap="square">
            <a:spAutoFit/>
          </a:bodyPr>
          <a:lstStyle/>
          <a:p>
            <a:pPr>
              <a:defRPr/>
            </a:pPr>
            <a:r>
              <a:rPr lang="en-US" sz="3600" dirty="0">
                <a:solidFill>
                  <a:srgbClr val="FFFF99"/>
                </a:solidFill>
              </a:rPr>
              <a:t>Mark 16:17-18, NKJV</a:t>
            </a:r>
          </a:p>
          <a:p>
            <a:pPr>
              <a:defRPr/>
            </a:pPr>
            <a:r>
              <a:rPr lang="en-US" sz="3600" dirty="0">
                <a:solidFill>
                  <a:schemeClr val="bg1"/>
                </a:solidFill>
              </a:rPr>
              <a:t>And these </a:t>
            </a:r>
            <a:r>
              <a:rPr lang="en-US" sz="3600" u="sng" dirty="0">
                <a:solidFill>
                  <a:schemeClr val="bg1"/>
                </a:solidFill>
              </a:rPr>
              <a:t>signs will follow those who believe</a:t>
            </a:r>
            <a:r>
              <a:rPr lang="en-US" sz="3600" dirty="0">
                <a:solidFill>
                  <a:schemeClr val="bg1"/>
                </a:solidFill>
              </a:rPr>
              <a:t>: In My name they will cast out demons; they will speak with new tongues; 18 they will take up serpents; and if they drink anything deadly, it will by no means hurt them; they will lay hands on the sick, and they will recover.”</a:t>
            </a:r>
          </a:p>
        </p:txBody>
      </p:sp>
      <p:sp>
        <p:nvSpPr>
          <p:cNvPr id="2" name="Slide Number Placeholder 1">
            <a:extLst>
              <a:ext uri="{FF2B5EF4-FFF2-40B4-BE49-F238E27FC236}">
                <a16:creationId xmlns:a16="http://schemas.microsoft.com/office/drawing/2014/main" id="{630481B4-6F6A-EB5F-FCC9-BD22F43D44E6}"/>
              </a:ext>
            </a:extLst>
          </p:cNvPr>
          <p:cNvSpPr>
            <a:spLocks noGrp="1"/>
          </p:cNvSpPr>
          <p:nvPr>
            <p:ph type="sldNum" sz="quarter" idx="12"/>
          </p:nvPr>
        </p:nvSpPr>
        <p:spPr/>
        <p:txBody>
          <a:bodyPr/>
          <a:lstStyle/>
          <a:p>
            <a:fld id="{13397011-C6AF-4561-8AEF-0DCBEA7734D5}" type="slidenum">
              <a:rPr lang="en-US" smtClean="0"/>
              <a:t>26</a:t>
            </a:fld>
            <a:endParaRPr lang="en-US" dirty="0"/>
          </a:p>
        </p:txBody>
      </p:sp>
    </p:spTree>
    <p:extLst>
      <p:ext uri="{BB962C8B-B14F-4D97-AF65-F5344CB8AC3E}">
        <p14:creationId xmlns:p14="http://schemas.microsoft.com/office/powerpoint/2010/main" val="3873735417"/>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F7C1B-6FD1-A5F5-39E7-7F1FB9F6036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068B338-E7D6-CB2C-6283-CC3872945AF3}"/>
              </a:ext>
            </a:extLst>
          </p:cNvPr>
          <p:cNvSpPr txBox="1"/>
          <p:nvPr/>
        </p:nvSpPr>
        <p:spPr>
          <a:xfrm>
            <a:off x="526278" y="705177"/>
            <a:ext cx="11139443" cy="5447645"/>
          </a:xfrm>
          <a:prstGeom prst="rect">
            <a:avLst/>
          </a:prstGeom>
          <a:noFill/>
        </p:spPr>
        <p:txBody>
          <a:bodyPr wrap="square">
            <a:spAutoFit/>
          </a:bodyPr>
          <a:lstStyle/>
          <a:p>
            <a:pPr>
              <a:defRPr/>
            </a:pPr>
            <a:r>
              <a:rPr lang="en-US" sz="3600" b="1" dirty="0">
                <a:solidFill>
                  <a:srgbClr val="FFFF99"/>
                </a:solidFill>
              </a:rPr>
              <a:t>Acts 2:16-17</a:t>
            </a:r>
            <a:r>
              <a:rPr lang="en-US" sz="3600" dirty="0">
                <a:solidFill>
                  <a:srgbClr val="FFFFCC"/>
                </a:solidFill>
              </a:rPr>
              <a:t>,  </a:t>
            </a:r>
            <a:r>
              <a:rPr lang="en-US" sz="3600" dirty="0">
                <a:solidFill>
                  <a:schemeClr val="bg1"/>
                </a:solidFill>
              </a:rPr>
              <a:t>“But this is what was spoken by the prophet Joel: ‘And it shall come to pass in the last days, says God, That </a:t>
            </a:r>
            <a:r>
              <a:rPr lang="en-US" sz="3600" u="sng" dirty="0">
                <a:solidFill>
                  <a:schemeClr val="bg1"/>
                </a:solidFill>
              </a:rPr>
              <a:t>I will pour out of My Spirit on all flesh</a:t>
            </a:r>
            <a:r>
              <a:rPr lang="en-US" sz="3600" dirty="0">
                <a:solidFill>
                  <a:schemeClr val="bg1"/>
                </a:solidFill>
              </a:rPr>
              <a:t>;</a:t>
            </a:r>
          </a:p>
          <a:p>
            <a:pPr>
              <a:defRPr/>
            </a:pPr>
            <a:endParaRPr lang="en-US" sz="2400" dirty="0">
              <a:solidFill>
                <a:schemeClr val="bg1"/>
              </a:solidFill>
            </a:endParaRPr>
          </a:p>
          <a:p>
            <a:pPr>
              <a:defRPr/>
            </a:pPr>
            <a:r>
              <a:rPr lang="en-US" sz="3600" b="1" dirty="0">
                <a:solidFill>
                  <a:srgbClr val="FFFF99"/>
                </a:solidFill>
              </a:rPr>
              <a:t>Acts 2:32-33, </a:t>
            </a:r>
            <a:r>
              <a:rPr lang="en-US" sz="3600" dirty="0">
                <a:solidFill>
                  <a:schemeClr val="bg1"/>
                </a:solidFill>
              </a:rPr>
              <a:t>This Jesus God has raised up, of which we are all witnesses. 33 Therefore being exalted to the right hand of God, and having received from the Father the </a:t>
            </a:r>
            <a:r>
              <a:rPr lang="en-US" sz="3600" u="sng" dirty="0">
                <a:solidFill>
                  <a:schemeClr val="bg1"/>
                </a:solidFill>
              </a:rPr>
              <a:t>promise of the Holy Spirit, He poured out this which you now see and hear</a:t>
            </a:r>
            <a:r>
              <a:rPr lang="en-US" sz="3600" dirty="0">
                <a:solidFill>
                  <a:schemeClr val="bg1"/>
                </a:solidFill>
              </a:rPr>
              <a:t>.”</a:t>
            </a:r>
          </a:p>
        </p:txBody>
      </p:sp>
      <p:sp>
        <p:nvSpPr>
          <p:cNvPr id="2" name="Slide Number Placeholder 1">
            <a:extLst>
              <a:ext uri="{FF2B5EF4-FFF2-40B4-BE49-F238E27FC236}">
                <a16:creationId xmlns:a16="http://schemas.microsoft.com/office/drawing/2014/main" id="{A706F306-DEFE-EDE5-82B4-45766F99CE9A}"/>
              </a:ext>
            </a:extLst>
          </p:cNvPr>
          <p:cNvSpPr>
            <a:spLocks noGrp="1"/>
          </p:cNvSpPr>
          <p:nvPr>
            <p:ph type="sldNum" sz="quarter" idx="12"/>
          </p:nvPr>
        </p:nvSpPr>
        <p:spPr/>
        <p:txBody>
          <a:bodyPr/>
          <a:lstStyle/>
          <a:p>
            <a:fld id="{13397011-C6AF-4561-8AEF-0DCBEA7734D5}" type="slidenum">
              <a:rPr lang="en-US" smtClean="0"/>
              <a:t>27</a:t>
            </a:fld>
            <a:endParaRPr lang="en-US" dirty="0"/>
          </a:p>
        </p:txBody>
      </p:sp>
    </p:spTree>
    <p:extLst>
      <p:ext uri="{BB962C8B-B14F-4D97-AF65-F5344CB8AC3E}">
        <p14:creationId xmlns:p14="http://schemas.microsoft.com/office/powerpoint/2010/main" val="2751698062"/>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5F7BB-6561-4DD7-2FF0-A063E76EDC56}"/>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BC4A335-3CC1-46D1-4FD8-D0504329CB4A}"/>
              </a:ext>
            </a:extLst>
          </p:cNvPr>
          <p:cNvSpPr>
            <a:spLocks noGrp="1"/>
          </p:cNvSpPr>
          <p:nvPr>
            <p:ph type="sldNum" sz="quarter" idx="12"/>
          </p:nvPr>
        </p:nvSpPr>
        <p:spPr/>
        <p:txBody>
          <a:bodyPr/>
          <a:lstStyle/>
          <a:p>
            <a:fld id="{13397011-C6AF-4561-8AEF-0DCBEA7734D5}" type="slidenum">
              <a:rPr lang="en-US" smtClean="0"/>
              <a:t>28</a:t>
            </a:fld>
            <a:endParaRPr lang="en-US" dirty="0"/>
          </a:p>
        </p:txBody>
      </p:sp>
      <p:sp>
        <p:nvSpPr>
          <p:cNvPr id="4" name="TextBox 3">
            <a:extLst>
              <a:ext uri="{FF2B5EF4-FFF2-40B4-BE49-F238E27FC236}">
                <a16:creationId xmlns:a16="http://schemas.microsoft.com/office/drawing/2014/main" id="{7F5FC300-BCF2-5222-EBD2-A39C71E2226C}"/>
              </a:ext>
            </a:extLst>
          </p:cNvPr>
          <p:cNvSpPr txBox="1"/>
          <p:nvPr/>
        </p:nvSpPr>
        <p:spPr>
          <a:xfrm>
            <a:off x="989175" y="1443841"/>
            <a:ext cx="10470736" cy="3970318"/>
          </a:xfrm>
          <a:prstGeom prst="rect">
            <a:avLst/>
          </a:prstGeom>
          <a:noFill/>
        </p:spPr>
        <p:txBody>
          <a:bodyPr wrap="square">
            <a:spAutoFit/>
          </a:bodyPr>
          <a:lstStyle/>
          <a:p>
            <a:r>
              <a:rPr lang="en-US" sz="3600" dirty="0">
                <a:solidFill>
                  <a:srgbClr val="FFFF99"/>
                </a:solidFill>
              </a:rPr>
              <a:t>Acts 1:4-7, NKJV</a:t>
            </a:r>
          </a:p>
          <a:p>
            <a:r>
              <a:rPr lang="en-US" sz="3600" dirty="0">
                <a:solidFill>
                  <a:schemeClr val="bg1"/>
                </a:solidFill>
              </a:rPr>
              <a:t>And being assembled together with them, He commanded them not to depart from Jerusalem, but to wait for the </a:t>
            </a:r>
            <a:r>
              <a:rPr lang="en-US" sz="3600" u="sng" dirty="0">
                <a:solidFill>
                  <a:schemeClr val="bg1"/>
                </a:solidFill>
              </a:rPr>
              <a:t>Promise</a:t>
            </a:r>
            <a:r>
              <a:rPr lang="en-US" sz="3600" dirty="0">
                <a:solidFill>
                  <a:schemeClr val="bg1"/>
                </a:solidFill>
              </a:rPr>
              <a:t> of the Father, “which,” He said, “you have heard from Me; 5 for John truly baptized with water, but </a:t>
            </a:r>
            <a:r>
              <a:rPr lang="en-US" sz="3600" u="sng" dirty="0">
                <a:solidFill>
                  <a:schemeClr val="bg1"/>
                </a:solidFill>
              </a:rPr>
              <a:t>you shall be baptized with the Holy Spirit</a:t>
            </a:r>
            <a:r>
              <a:rPr lang="en-US" sz="3600" dirty="0">
                <a:solidFill>
                  <a:schemeClr val="bg1"/>
                </a:solidFill>
              </a:rPr>
              <a:t> not many days from now.”</a:t>
            </a:r>
          </a:p>
        </p:txBody>
      </p:sp>
    </p:spTree>
    <p:extLst>
      <p:ext uri="{BB962C8B-B14F-4D97-AF65-F5344CB8AC3E}">
        <p14:creationId xmlns:p14="http://schemas.microsoft.com/office/powerpoint/2010/main" val="1959293383"/>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2BCC7-6518-5CC3-9E8C-2E69E5424E1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8416CEB-9E62-9442-23F4-152C1E96BE38}"/>
              </a:ext>
            </a:extLst>
          </p:cNvPr>
          <p:cNvSpPr>
            <a:spLocks noGrp="1"/>
          </p:cNvSpPr>
          <p:nvPr>
            <p:ph type="sldNum" sz="quarter" idx="12"/>
          </p:nvPr>
        </p:nvSpPr>
        <p:spPr/>
        <p:txBody>
          <a:bodyPr/>
          <a:lstStyle/>
          <a:p>
            <a:fld id="{13397011-C6AF-4561-8AEF-0DCBEA7734D5}" type="slidenum">
              <a:rPr lang="en-US" smtClean="0"/>
              <a:t>29</a:t>
            </a:fld>
            <a:endParaRPr lang="en-US" dirty="0"/>
          </a:p>
        </p:txBody>
      </p:sp>
      <p:sp>
        <p:nvSpPr>
          <p:cNvPr id="4" name="TextBox 3">
            <a:extLst>
              <a:ext uri="{FF2B5EF4-FFF2-40B4-BE49-F238E27FC236}">
                <a16:creationId xmlns:a16="http://schemas.microsoft.com/office/drawing/2014/main" id="{6FAA4E2F-0C8C-DC20-8313-31C52B59BA0B}"/>
              </a:ext>
            </a:extLst>
          </p:cNvPr>
          <p:cNvSpPr txBox="1"/>
          <p:nvPr/>
        </p:nvSpPr>
        <p:spPr>
          <a:xfrm>
            <a:off x="505982" y="387120"/>
            <a:ext cx="11180036" cy="5816977"/>
          </a:xfrm>
          <a:prstGeom prst="rect">
            <a:avLst/>
          </a:prstGeom>
          <a:noFill/>
        </p:spPr>
        <p:txBody>
          <a:bodyPr wrap="square">
            <a:spAutoFit/>
          </a:bodyPr>
          <a:lstStyle/>
          <a:p>
            <a:r>
              <a:rPr lang="en-US" sz="4000" dirty="0">
                <a:solidFill>
                  <a:schemeClr val="bg1"/>
                </a:solidFill>
              </a:rPr>
              <a:t>As we will study tomorrow, we must not confuse the baptism of the Holy Spirit with the giving of gifts through the Apostles hands…</a:t>
            </a:r>
          </a:p>
          <a:p>
            <a:endParaRPr lang="en-US" sz="3600" dirty="0">
              <a:solidFill>
                <a:schemeClr val="bg1"/>
              </a:solidFill>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John 1:32-34 - He will “</a:t>
            </a:r>
            <a:r>
              <a:rPr lang="en-US" altLang="en-US" sz="3600" u="sng" dirty="0">
                <a:solidFill>
                  <a:schemeClr val="bg1"/>
                </a:solidFill>
                <a:ea typeface="Tahoma" panose="020B0604030504040204" pitchFamily="34" charset="0"/>
                <a:cs typeface="Tahoma" panose="020B0604030504040204" pitchFamily="34" charset="0"/>
              </a:rPr>
              <a:t>baptize</a:t>
            </a:r>
            <a:r>
              <a:rPr lang="en-US" altLang="en-US" sz="3600" dirty="0">
                <a:solidFill>
                  <a:schemeClr val="bg1"/>
                </a:solidFill>
                <a:ea typeface="Tahoma" panose="020B0604030504040204" pitchFamily="34" charset="0"/>
                <a:cs typeface="Tahoma" panose="020B0604030504040204" pitchFamily="34" charset="0"/>
              </a:rPr>
              <a:t>” with Holy Spirit</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1:4-8 – This “</a:t>
            </a:r>
            <a:r>
              <a:rPr lang="en-US" altLang="en-US" sz="3600" u="sng" dirty="0">
                <a:solidFill>
                  <a:schemeClr val="bg1"/>
                </a:solidFill>
                <a:ea typeface="Tahoma" panose="020B0604030504040204" pitchFamily="34" charset="0"/>
                <a:cs typeface="Tahoma" panose="020B0604030504040204" pitchFamily="34" charset="0"/>
              </a:rPr>
              <a:t>baptism</a:t>
            </a:r>
            <a:r>
              <a:rPr lang="en-US" altLang="en-US" sz="3600" dirty="0">
                <a:solidFill>
                  <a:schemeClr val="bg1"/>
                </a:solidFill>
                <a:ea typeface="Tahoma" panose="020B0604030504040204" pitchFamily="34" charset="0"/>
                <a:cs typeface="Tahoma" panose="020B0604030504040204" pitchFamily="34" charset="0"/>
              </a:rPr>
              <a:t>” specifically promised</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2:4 - Were </a:t>
            </a:r>
            <a:r>
              <a:rPr lang="en-US" altLang="en-US" sz="3600" u="sng" dirty="0">
                <a:solidFill>
                  <a:schemeClr val="bg1"/>
                </a:solidFill>
                <a:ea typeface="Tahoma" panose="020B0604030504040204" pitchFamily="34" charset="0"/>
                <a:cs typeface="Tahoma" panose="020B0604030504040204" pitchFamily="34" charset="0"/>
              </a:rPr>
              <a:t>filled</a:t>
            </a:r>
            <a:r>
              <a:rPr lang="en-US" altLang="en-US" sz="3600" dirty="0">
                <a:solidFill>
                  <a:schemeClr val="bg1"/>
                </a:solidFill>
                <a:ea typeface="Tahoma" panose="020B0604030504040204" pitchFamily="34" charset="0"/>
                <a:cs typeface="Tahoma" panose="020B0604030504040204" pitchFamily="34" charset="0"/>
              </a:rPr>
              <a:t> with Holy Spirit </a:t>
            </a:r>
            <a:r>
              <a:rPr lang="en-US" altLang="en-US" sz="2800" dirty="0">
                <a:solidFill>
                  <a:schemeClr val="bg1"/>
                </a:solidFill>
                <a:ea typeface="Tahoma" panose="020B0604030504040204" pitchFamily="34" charset="0"/>
                <a:cs typeface="Tahoma" panose="020B0604030504040204" pitchFamily="34" charset="0"/>
              </a:rPr>
              <a:t>(HS baptism)</a:t>
            </a:r>
            <a:endParaRPr lang="en-US" altLang="en-US" sz="3600" dirty="0">
              <a:solidFill>
                <a:schemeClr val="bg1"/>
              </a:solidFill>
              <a:ea typeface="Tahoma" panose="020B0604030504040204" pitchFamily="34" charset="0"/>
              <a:cs typeface="Tahoma" panose="020B0604030504040204" pitchFamily="34" charset="0"/>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8:14-17- After baptism by </a:t>
            </a:r>
            <a:r>
              <a:rPr lang="en-US" altLang="en-US" sz="3600" u="sng" dirty="0">
                <a:solidFill>
                  <a:schemeClr val="bg1"/>
                </a:solidFill>
                <a:ea typeface="Tahoma" panose="020B0604030504040204" pitchFamily="34" charset="0"/>
                <a:cs typeface="Tahoma" panose="020B0604030504040204" pitchFamily="34" charset="0"/>
              </a:rPr>
              <a:t>Apostles hands</a:t>
            </a:r>
            <a:endParaRPr lang="en-US" altLang="en-US" sz="3600" dirty="0">
              <a:solidFill>
                <a:schemeClr val="bg1"/>
              </a:solidFill>
              <a:ea typeface="Tahoma" panose="020B0604030504040204" pitchFamily="34" charset="0"/>
              <a:cs typeface="Tahoma" panose="020B0604030504040204" pitchFamily="34" charset="0"/>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10:44 - Given </a:t>
            </a:r>
            <a:r>
              <a:rPr lang="en-US" altLang="en-US" sz="3600" u="sng" dirty="0">
                <a:solidFill>
                  <a:schemeClr val="bg1"/>
                </a:solidFill>
                <a:ea typeface="Tahoma" panose="020B0604030504040204" pitchFamily="34" charset="0"/>
                <a:cs typeface="Tahoma" panose="020B0604030504040204" pitchFamily="34" charset="0"/>
              </a:rPr>
              <a:t>directly</a:t>
            </a:r>
            <a:r>
              <a:rPr lang="en-US" altLang="en-US" sz="3600" dirty="0">
                <a:solidFill>
                  <a:schemeClr val="bg1"/>
                </a:solidFill>
                <a:ea typeface="Tahoma" panose="020B0604030504040204" pitchFamily="34" charset="0"/>
                <a:cs typeface="Tahoma" panose="020B0604030504040204" pitchFamily="34" charset="0"/>
              </a:rPr>
              <a:t> to gentiles </a:t>
            </a:r>
            <a:r>
              <a:rPr lang="en-US" altLang="en-US" sz="2800" dirty="0">
                <a:solidFill>
                  <a:schemeClr val="bg1"/>
                </a:solidFill>
                <a:ea typeface="Tahoma" panose="020B0604030504040204" pitchFamily="34" charset="0"/>
                <a:cs typeface="Tahoma" panose="020B0604030504040204" pitchFamily="34" charset="0"/>
              </a:rPr>
              <a:t>(HS baptism)</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11:15-18 - As upon us </a:t>
            </a:r>
            <a:r>
              <a:rPr lang="en-US" altLang="en-US" sz="3600" u="sng" dirty="0">
                <a:solidFill>
                  <a:schemeClr val="bg1"/>
                </a:solidFill>
                <a:ea typeface="Tahoma" panose="020B0604030504040204" pitchFamily="34" charset="0"/>
                <a:cs typeface="Tahoma" panose="020B0604030504040204" pitchFamily="34" charset="0"/>
              </a:rPr>
              <a:t>at the beginning</a:t>
            </a:r>
          </a:p>
        </p:txBody>
      </p:sp>
    </p:spTree>
    <p:extLst>
      <p:ext uri="{BB962C8B-B14F-4D97-AF65-F5344CB8AC3E}">
        <p14:creationId xmlns:p14="http://schemas.microsoft.com/office/powerpoint/2010/main" val="4103803862"/>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DD361-F373-1716-707E-D8331B052F6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2E8E91-F638-3387-E20B-5F558D4B7D4C}"/>
              </a:ext>
            </a:extLst>
          </p:cNvPr>
          <p:cNvSpPr>
            <a:spLocks noGrp="1"/>
          </p:cNvSpPr>
          <p:nvPr>
            <p:ph type="sldNum" sz="quarter" idx="12"/>
          </p:nvPr>
        </p:nvSpPr>
        <p:spPr/>
        <p:txBody>
          <a:bodyPr/>
          <a:lstStyle/>
          <a:p>
            <a:fld id="{13397011-C6AF-4561-8AEF-0DCBEA7734D5}" type="slidenum">
              <a:rPr lang="en-US" smtClean="0"/>
              <a:t>3</a:t>
            </a:fld>
            <a:endParaRPr lang="en-US" dirty="0"/>
          </a:p>
        </p:txBody>
      </p:sp>
      <p:sp>
        <p:nvSpPr>
          <p:cNvPr id="5" name="TextBox 4">
            <a:extLst>
              <a:ext uri="{FF2B5EF4-FFF2-40B4-BE49-F238E27FC236}">
                <a16:creationId xmlns:a16="http://schemas.microsoft.com/office/drawing/2014/main" id="{0435DAEE-2BC2-4F3B-CCAC-7979B87090C1}"/>
              </a:ext>
            </a:extLst>
          </p:cNvPr>
          <p:cNvSpPr txBox="1"/>
          <p:nvPr/>
        </p:nvSpPr>
        <p:spPr>
          <a:xfrm>
            <a:off x="689717" y="766732"/>
            <a:ext cx="10812566" cy="5324535"/>
          </a:xfrm>
          <a:prstGeom prst="rect">
            <a:avLst/>
          </a:prstGeom>
          <a:noFill/>
        </p:spPr>
        <p:txBody>
          <a:bodyPr wrap="square">
            <a:spAutoFit/>
          </a:bodyPr>
          <a:lstStyle/>
          <a:p>
            <a:r>
              <a:rPr lang="en-US" sz="3400" dirty="0">
                <a:solidFill>
                  <a:srgbClr val="FFFF99"/>
                </a:solidFill>
              </a:rPr>
              <a:t>John 14:15-19, NKJV</a:t>
            </a:r>
          </a:p>
          <a:p>
            <a:r>
              <a:rPr lang="en-US" sz="3400" dirty="0">
                <a:solidFill>
                  <a:schemeClr val="bg1"/>
                </a:solidFill>
              </a:rPr>
              <a:t>15 “If you love Me, keep My commandments. 16 And I will pray the Father, and He will give you another </a:t>
            </a:r>
            <a:r>
              <a:rPr lang="en-US" sz="3400" u="sng" dirty="0">
                <a:solidFill>
                  <a:schemeClr val="bg1"/>
                </a:solidFill>
              </a:rPr>
              <a:t>Helper</a:t>
            </a:r>
            <a:r>
              <a:rPr lang="en-US" sz="3400" dirty="0">
                <a:solidFill>
                  <a:schemeClr val="bg1"/>
                </a:solidFill>
              </a:rPr>
              <a:t>, that He may abide with you forever— 17 the </a:t>
            </a:r>
            <a:r>
              <a:rPr lang="en-US" sz="3400" u="sng" dirty="0">
                <a:solidFill>
                  <a:schemeClr val="bg1"/>
                </a:solidFill>
              </a:rPr>
              <a:t>Spirit of truth</a:t>
            </a:r>
            <a:r>
              <a:rPr lang="en-US" sz="3400" dirty="0">
                <a:solidFill>
                  <a:schemeClr val="bg1"/>
                </a:solidFill>
              </a:rPr>
              <a:t>, whom the world cannot receive, because it neither sees Him nor knows Him; but you know Him, for </a:t>
            </a:r>
            <a:r>
              <a:rPr lang="en-US" sz="3400" u="sng" dirty="0">
                <a:solidFill>
                  <a:schemeClr val="bg1"/>
                </a:solidFill>
              </a:rPr>
              <a:t>He dwells with you and will be in you</a:t>
            </a:r>
            <a:r>
              <a:rPr lang="en-US" sz="3400" dirty="0">
                <a:solidFill>
                  <a:schemeClr val="bg1"/>
                </a:solidFill>
              </a:rPr>
              <a:t>. 18 I will not leave you orphans; I will come to you. 19 “A little while longer and the world will see Me no more, but </a:t>
            </a:r>
            <a:r>
              <a:rPr lang="en-US" sz="3400" u="sng" dirty="0">
                <a:solidFill>
                  <a:schemeClr val="bg1"/>
                </a:solidFill>
              </a:rPr>
              <a:t>you will see Me</a:t>
            </a:r>
            <a:r>
              <a:rPr lang="en-US" sz="3400" dirty="0">
                <a:solidFill>
                  <a:schemeClr val="bg1"/>
                </a:solidFill>
              </a:rPr>
              <a:t>. Because I live, you will live also.</a:t>
            </a:r>
          </a:p>
        </p:txBody>
      </p:sp>
    </p:spTree>
    <p:extLst>
      <p:ext uri="{BB962C8B-B14F-4D97-AF65-F5344CB8AC3E}">
        <p14:creationId xmlns:p14="http://schemas.microsoft.com/office/powerpoint/2010/main" val="3891440718"/>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5DD31-0F4B-007D-5F63-55B5DE3FFE69}"/>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191085-0C81-5F7E-3D1D-F7DB7496091E}"/>
              </a:ext>
            </a:extLst>
          </p:cNvPr>
          <p:cNvSpPr>
            <a:spLocks noGrp="1"/>
          </p:cNvSpPr>
          <p:nvPr>
            <p:ph type="sldNum" sz="quarter" idx="12"/>
          </p:nvPr>
        </p:nvSpPr>
        <p:spPr/>
        <p:txBody>
          <a:bodyPr/>
          <a:lstStyle/>
          <a:p>
            <a:fld id="{13397011-C6AF-4561-8AEF-0DCBEA7734D5}" type="slidenum">
              <a:rPr lang="en-US" smtClean="0"/>
              <a:t>30</a:t>
            </a:fld>
            <a:endParaRPr lang="en-US" dirty="0"/>
          </a:p>
        </p:txBody>
      </p:sp>
      <p:sp>
        <p:nvSpPr>
          <p:cNvPr id="4" name="TextBox 3">
            <a:extLst>
              <a:ext uri="{FF2B5EF4-FFF2-40B4-BE49-F238E27FC236}">
                <a16:creationId xmlns:a16="http://schemas.microsoft.com/office/drawing/2014/main" id="{36C61311-0A53-73EA-8FB1-F4AD31B939C9}"/>
              </a:ext>
            </a:extLst>
          </p:cNvPr>
          <p:cNvSpPr txBox="1"/>
          <p:nvPr/>
        </p:nvSpPr>
        <p:spPr>
          <a:xfrm>
            <a:off x="505982" y="387120"/>
            <a:ext cx="11180036" cy="5816977"/>
          </a:xfrm>
          <a:prstGeom prst="rect">
            <a:avLst/>
          </a:prstGeom>
          <a:noFill/>
        </p:spPr>
        <p:txBody>
          <a:bodyPr wrap="square">
            <a:spAutoFit/>
          </a:bodyPr>
          <a:lstStyle/>
          <a:p>
            <a:r>
              <a:rPr lang="en-US" sz="4000" dirty="0">
                <a:solidFill>
                  <a:schemeClr val="bg1"/>
                </a:solidFill>
              </a:rPr>
              <a:t>As we will study tomorrow, we must not confuse the baptism of the Holy Spirit with the giving of gifts through the Apostles hands…</a:t>
            </a:r>
          </a:p>
          <a:p>
            <a:endParaRPr lang="en-US" sz="3600" dirty="0">
              <a:solidFill>
                <a:schemeClr val="bg1"/>
              </a:solidFill>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John 1:32-34 - He will “</a:t>
            </a:r>
            <a:r>
              <a:rPr lang="en-US" altLang="en-US" sz="3600" u="sng" dirty="0">
                <a:solidFill>
                  <a:schemeClr val="bg1"/>
                </a:solidFill>
                <a:ea typeface="Tahoma" panose="020B0604030504040204" pitchFamily="34" charset="0"/>
                <a:cs typeface="Tahoma" panose="020B0604030504040204" pitchFamily="34" charset="0"/>
              </a:rPr>
              <a:t>baptize</a:t>
            </a:r>
            <a:r>
              <a:rPr lang="en-US" altLang="en-US" sz="3600" dirty="0">
                <a:solidFill>
                  <a:schemeClr val="bg1"/>
                </a:solidFill>
                <a:ea typeface="Tahoma" panose="020B0604030504040204" pitchFamily="34" charset="0"/>
                <a:cs typeface="Tahoma" panose="020B0604030504040204" pitchFamily="34" charset="0"/>
              </a:rPr>
              <a:t>” with Holy Spirit</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1:4-8 – This “</a:t>
            </a:r>
            <a:r>
              <a:rPr lang="en-US" altLang="en-US" sz="3600" u="sng" dirty="0">
                <a:solidFill>
                  <a:schemeClr val="bg1"/>
                </a:solidFill>
                <a:ea typeface="Tahoma" panose="020B0604030504040204" pitchFamily="34" charset="0"/>
                <a:cs typeface="Tahoma" panose="020B0604030504040204" pitchFamily="34" charset="0"/>
              </a:rPr>
              <a:t>baptism</a:t>
            </a:r>
            <a:r>
              <a:rPr lang="en-US" altLang="en-US" sz="3600" dirty="0">
                <a:solidFill>
                  <a:schemeClr val="bg1"/>
                </a:solidFill>
                <a:ea typeface="Tahoma" panose="020B0604030504040204" pitchFamily="34" charset="0"/>
                <a:cs typeface="Tahoma" panose="020B0604030504040204" pitchFamily="34" charset="0"/>
              </a:rPr>
              <a:t>” specifically promised</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2:4 - Were </a:t>
            </a:r>
            <a:r>
              <a:rPr lang="en-US" altLang="en-US" sz="3600" u="sng" dirty="0">
                <a:solidFill>
                  <a:schemeClr val="bg1"/>
                </a:solidFill>
                <a:ea typeface="Tahoma" panose="020B0604030504040204" pitchFamily="34" charset="0"/>
                <a:cs typeface="Tahoma" panose="020B0604030504040204" pitchFamily="34" charset="0"/>
              </a:rPr>
              <a:t>filled</a:t>
            </a:r>
            <a:r>
              <a:rPr lang="en-US" altLang="en-US" sz="3600" dirty="0">
                <a:solidFill>
                  <a:schemeClr val="bg1"/>
                </a:solidFill>
                <a:ea typeface="Tahoma" panose="020B0604030504040204" pitchFamily="34" charset="0"/>
                <a:cs typeface="Tahoma" panose="020B0604030504040204" pitchFamily="34" charset="0"/>
              </a:rPr>
              <a:t> with Holy Spirit </a:t>
            </a:r>
            <a:r>
              <a:rPr lang="en-US" altLang="en-US" sz="2800" dirty="0">
                <a:solidFill>
                  <a:schemeClr val="bg1"/>
                </a:solidFill>
                <a:ea typeface="Tahoma" panose="020B0604030504040204" pitchFamily="34" charset="0"/>
                <a:cs typeface="Tahoma" panose="020B0604030504040204" pitchFamily="34" charset="0"/>
              </a:rPr>
              <a:t>(HS baptism)</a:t>
            </a:r>
            <a:endParaRPr lang="en-US" altLang="en-US" sz="3600" dirty="0">
              <a:solidFill>
                <a:schemeClr val="bg1"/>
              </a:solidFill>
              <a:ea typeface="Tahoma" panose="020B0604030504040204" pitchFamily="34" charset="0"/>
              <a:cs typeface="Tahoma" panose="020B0604030504040204" pitchFamily="34" charset="0"/>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8:14-17- After baptism by </a:t>
            </a:r>
            <a:r>
              <a:rPr lang="en-US" altLang="en-US" sz="3600" u="sng" dirty="0">
                <a:solidFill>
                  <a:schemeClr val="bg1"/>
                </a:solidFill>
                <a:ea typeface="Tahoma" panose="020B0604030504040204" pitchFamily="34" charset="0"/>
                <a:cs typeface="Tahoma" panose="020B0604030504040204" pitchFamily="34" charset="0"/>
              </a:rPr>
              <a:t>Apostles hands</a:t>
            </a:r>
            <a:endParaRPr lang="en-US" altLang="en-US" sz="3600" dirty="0">
              <a:solidFill>
                <a:schemeClr val="bg1"/>
              </a:solidFill>
              <a:ea typeface="Tahoma" panose="020B0604030504040204" pitchFamily="34" charset="0"/>
              <a:cs typeface="Tahoma" panose="020B0604030504040204" pitchFamily="34" charset="0"/>
            </a:endParaRP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10:44 - Given </a:t>
            </a:r>
            <a:r>
              <a:rPr lang="en-US" altLang="en-US" sz="3600" u="sng" dirty="0">
                <a:solidFill>
                  <a:schemeClr val="bg1"/>
                </a:solidFill>
                <a:ea typeface="Tahoma" panose="020B0604030504040204" pitchFamily="34" charset="0"/>
                <a:cs typeface="Tahoma" panose="020B0604030504040204" pitchFamily="34" charset="0"/>
              </a:rPr>
              <a:t>directly</a:t>
            </a:r>
            <a:r>
              <a:rPr lang="en-US" altLang="en-US" sz="3600" dirty="0">
                <a:solidFill>
                  <a:schemeClr val="bg1"/>
                </a:solidFill>
                <a:ea typeface="Tahoma" panose="020B0604030504040204" pitchFamily="34" charset="0"/>
                <a:cs typeface="Tahoma" panose="020B0604030504040204" pitchFamily="34" charset="0"/>
              </a:rPr>
              <a:t> to gentiles </a:t>
            </a:r>
            <a:r>
              <a:rPr lang="en-US" altLang="en-US" sz="2800" dirty="0">
                <a:solidFill>
                  <a:schemeClr val="bg1"/>
                </a:solidFill>
                <a:ea typeface="Tahoma" panose="020B0604030504040204" pitchFamily="34" charset="0"/>
                <a:cs typeface="Tahoma" panose="020B0604030504040204" pitchFamily="34" charset="0"/>
              </a:rPr>
              <a:t>(HS baptism)</a:t>
            </a:r>
          </a:p>
          <a:p>
            <a:pPr marL="514350" indent="-514350">
              <a:buFont typeface="+mj-lt"/>
              <a:buAutoNum type="arabicPeriod"/>
              <a:defRPr/>
            </a:pPr>
            <a:r>
              <a:rPr lang="en-US" altLang="en-US" sz="3600" dirty="0">
                <a:solidFill>
                  <a:schemeClr val="bg1"/>
                </a:solidFill>
                <a:ea typeface="Tahoma" panose="020B0604030504040204" pitchFamily="34" charset="0"/>
                <a:cs typeface="Tahoma" panose="020B0604030504040204" pitchFamily="34" charset="0"/>
              </a:rPr>
              <a:t>Acts 11:15-18 - As upon us </a:t>
            </a:r>
            <a:r>
              <a:rPr lang="en-US" altLang="en-US" sz="3600" u="sng" dirty="0">
                <a:solidFill>
                  <a:schemeClr val="bg1"/>
                </a:solidFill>
                <a:ea typeface="Tahoma" panose="020B0604030504040204" pitchFamily="34" charset="0"/>
                <a:cs typeface="Tahoma" panose="020B0604030504040204" pitchFamily="34" charset="0"/>
              </a:rPr>
              <a:t>at the beginning</a:t>
            </a:r>
          </a:p>
        </p:txBody>
      </p:sp>
      <p:sp>
        <p:nvSpPr>
          <p:cNvPr id="3" name="Arrow: Curved Left 2">
            <a:extLst>
              <a:ext uri="{FF2B5EF4-FFF2-40B4-BE49-F238E27FC236}">
                <a16:creationId xmlns:a16="http://schemas.microsoft.com/office/drawing/2014/main" id="{0062493B-3704-497F-FF41-625B3F5608B4}"/>
              </a:ext>
            </a:extLst>
          </p:cNvPr>
          <p:cNvSpPr/>
          <p:nvPr/>
        </p:nvSpPr>
        <p:spPr>
          <a:xfrm rot="1133825" flipV="1">
            <a:off x="10504944" y="3566020"/>
            <a:ext cx="1066123" cy="2723940"/>
          </a:xfrm>
          <a:prstGeom prst="curvedLeftArrow">
            <a:avLst/>
          </a:prstGeom>
          <a:solidFill>
            <a:srgbClr val="FFFF99"/>
          </a:solidFill>
          <a:ln>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054279638"/>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FA925-00FC-C5CE-0F8A-424591A94044}"/>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ED6D128-6B70-737A-2554-805E9FCBF194}"/>
              </a:ext>
            </a:extLst>
          </p:cNvPr>
          <p:cNvSpPr>
            <a:spLocks noGrp="1"/>
          </p:cNvSpPr>
          <p:nvPr>
            <p:ph type="sldNum" sz="quarter" idx="12"/>
          </p:nvPr>
        </p:nvSpPr>
        <p:spPr/>
        <p:txBody>
          <a:bodyPr/>
          <a:lstStyle/>
          <a:p>
            <a:fld id="{13397011-C6AF-4561-8AEF-0DCBEA7734D5}" type="slidenum">
              <a:rPr lang="en-US" smtClean="0"/>
              <a:t>31</a:t>
            </a:fld>
            <a:endParaRPr lang="en-US" dirty="0"/>
          </a:p>
        </p:txBody>
      </p:sp>
      <p:sp>
        <p:nvSpPr>
          <p:cNvPr id="4" name="TextBox 3">
            <a:extLst>
              <a:ext uri="{FF2B5EF4-FFF2-40B4-BE49-F238E27FC236}">
                <a16:creationId xmlns:a16="http://schemas.microsoft.com/office/drawing/2014/main" id="{C764B2A5-E4D2-8B11-7A30-F1224B5A3D4E}"/>
              </a:ext>
            </a:extLst>
          </p:cNvPr>
          <p:cNvSpPr txBox="1"/>
          <p:nvPr/>
        </p:nvSpPr>
        <p:spPr>
          <a:xfrm>
            <a:off x="3047288" y="2705725"/>
            <a:ext cx="6097424" cy="1446550"/>
          </a:xfrm>
          <a:prstGeom prst="rect">
            <a:avLst/>
          </a:prstGeom>
          <a:noFill/>
        </p:spPr>
        <p:txBody>
          <a:bodyPr wrap="square">
            <a:spAutoFit/>
          </a:bodyPr>
          <a:lstStyle/>
          <a:p>
            <a:pPr algn="ctr"/>
            <a:r>
              <a:rPr lang="en-US" sz="8800" dirty="0">
                <a:solidFill>
                  <a:srgbClr val="FFFF99"/>
                </a:solidFill>
              </a:rPr>
              <a:t>Salvation</a:t>
            </a:r>
            <a:endParaRPr lang="en-US" sz="2000" dirty="0">
              <a:solidFill>
                <a:srgbClr val="FFFF99"/>
              </a:solidFill>
            </a:endParaRPr>
          </a:p>
        </p:txBody>
      </p:sp>
    </p:spTree>
    <p:extLst>
      <p:ext uri="{BB962C8B-B14F-4D97-AF65-F5344CB8AC3E}">
        <p14:creationId xmlns:p14="http://schemas.microsoft.com/office/powerpoint/2010/main" val="1485009226"/>
      </p:ext>
    </p:extLst>
  </p:cSld>
  <p:clrMapOvr>
    <a:masterClrMapping/>
  </p:clrMapOvr>
  <p:transition spd="slow">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2E1C3-71A3-9068-2D94-D4C66922AAA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E512A51-4022-A607-3684-C027AE39BBA6}"/>
              </a:ext>
            </a:extLst>
          </p:cNvPr>
          <p:cNvSpPr txBox="1"/>
          <p:nvPr/>
        </p:nvSpPr>
        <p:spPr>
          <a:xfrm>
            <a:off x="750687" y="2233588"/>
            <a:ext cx="10690625" cy="3416320"/>
          </a:xfrm>
          <a:prstGeom prst="rect">
            <a:avLst/>
          </a:prstGeom>
          <a:noFill/>
        </p:spPr>
        <p:txBody>
          <a:bodyPr wrap="square">
            <a:spAutoFit/>
          </a:bodyPr>
          <a:lstStyle/>
          <a:p>
            <a:pPr marL="514350" indent="-514350">
              <a:buAutoNum type="arabicPeriod" startAt="2"/>
              <a:defRPr/>
            </a:pPr>
            <a:r>
              <a:rPr lang="en-US" sz="3600" dirty="0">
                <a:solidFill>
                  <a:schemeClr val="bg1"/>
                </a:solidFill>
              </a:rPr>
              <a:t>To claim that the gift is </a:t>
            </a:r>
            <a:r>
              <a:rPr lang="en-US" sz="3600" b="1" u="sng" dirty="0">
                <a:solidFill>
                  <a:srgbClr val="FFFF99"/>
                </a:solidFill>
              </a:rPr>
              <a:t>SALVATION</a:t>
            </a:r>
            <a:r>
              <a:rPr lang="en-US" sz="3600" dirty="0">
                <a:solidFill>
                  <a:schemeClr val="bg1"/>
                </a:solidFill>
              </a:rPr>
              <a:t> would certainly harmonize with the previous points Peter makes in his message of salvation from </a:t>
            </a:r>
            <a:r>
              <a:rPr lang="en-US" sz="3600" u="sng" dirty="0">
                <a:solidFill>
                  <a:srgbClr val="FFFF99"/>
                </a:solidFill>
              </a:rPr>
              <a:t>Acts 2:21</a:t>
            </a:r>
            <a:r>
              <a:rPr lang="en-US" sz="3600" dirty="0">
                <a:solidFill>
                  <a:schemeClr val="bg1"/>
                </a:solidFill>
              </a:rPr>
              <a:t>. This passage is sandwiched right in the middle of teaching on the work of the Holy Spirit that day. Salvation is certainly a gift.</a:t>
            </a:r>
            <a:endParaRPr lang="en-US" sz="3200" dirty="0">
              <a:solidFill>
                <a:schemeClr val="bg1"/>
              </a:solidFill>
            </a:endParaRPr>
          </a:p>
        </p:txBody>
      </p:sp>
      <p:sp>
        <p:nvSpPr>
          <p:cNvPr id="2" name="Slide Number Placeholder 1">
            <a:extLst>
              <a:ext uri="{FF2B5EF4-FFF2-40B4-BE49-F238E27FC236}">
                <a16:creationId xmlns:a16="http://schemas.microsoft.com/office/drawing/2014/main" id="{4D252F21-87F4-FB5A-E0FD-AC8531947D47}"/>
              </a:ext>
            </a:extLst>
          </p:cNvPr>
          <p:cNvSpPr>
            <a:spLocks noGrp="1"/>
          </p:cNvSpPr>
          <p:nvPr>
            <p:ph type="sldNum" sz="quarter" idx="12"/>
          </p:nvPr>
        </p:nvSpPr>
        <p:spPr/>
        <p:txBody>
          <a:bodyPr/>
          <a:lstStyle/>
          <a:p>
            <a:fld id="{13397011-C6AF-4561-8AEF-0DCBEA7734D5}" type="slidenum">
              <a:rPr lang="en-US" smtClean="0"/>
              <a:t>32</a:t>
            </a:fld>
            <a:endParaRPr lang="en-US" dirty="0"/>
          </a:p>
        </p:txBody>
      </p:sp>
    </p:spTree>
    <p:extLst>
      <p:ext uri="{BB962C8B-B14F-4D97-AF65-F5344CB8AC3E}">
        <p14:creationId xmlns:p14="http://schemas.microsoft.com/office/powerpoint/2010/main" val="1374382118"/>
      </p:ext>
    </p:extLst>
  </p:cSld>
  <p:clrMapOvr>
    <a:masterClrMapping/>
  </p:clrMapOvr>
  <p:transition spd="slow">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Box 2">
            <a:extLst>
              <a:ext uri="{FF2B5EF4-FFF2-40B4-BE49-F238E27FC236}">
                <a16:creationId xmlns:a16="http://schemas.microsoft.com/office/drawing/2014/main" id="{0E34DD02-A014-616F-1A6F-8202B3454E75}"/>
              </a:ext>
            </a:extLst>
          </p:cNvPr>
          <p:cNvSpPr txBox="1">
            <a:spLocks noChangeArrowheads="1"/>
          </p:cNvSpPr>
          <p:nvPr/>
        </p:nvSpPr>
        <p:spPr bwMode="auto">
          <a:xfrm>
            <a:off x="1995747" y="2274838"/>
            <a:ext cx="820050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Acts 2:21,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And it shall come to pass that whoever calls on the name of the Lord shall be </a:t>
            </a:r>
            <a:r>
              <a:rPr lang="en-US" altLang="en-US" sz="3600" u="sng" dirty="0">
                <a:solidFill>
                  <a:schemeClr val="bg1"/>
                </a:solidFill>
                <a:latin typeface="Arial" panose="020B0604020202020204" pitchFamily="34" charset="0"/>
                <a:cs typeface="Arial" panose="020B0604020202020204" pitchFamily="34" charset="0"/>
              </a:rPr>
              <a:t>saved</a:t>
            </a:r>
            <a:r>
              <a:rPr lang="en-US" altLang="en-US" sz="3600" dirty="0">
                <a:solidFill>
                  <a:schemeClr val="bg1"/>
                </a:solidFill>
                <a:latin typeface="Arial" panose="020B0604020202020204" pitchFamily="34" charset="0"/>
                <a:cs typeface="Arial" panose="020B0604020202020204" pitchFamily="34" charset="0"/>
              </a:rPr>
              <a:t>.’</a:t>
            </a:r>
          </a:p>
        </p:txBody>
      </p:sp>
      <p:sp>
        <p:nvSpPr>
          <p:cNvPr id="2" name="Slide Number Placeholder 1">
            <a:extLst>
              <a:ext uri="{FF2B5EF4-FFF2-40B4-BE49-F238E27FC236}">
                <a16:creationId xmlns:a16="http://schemas.microsoft.com/office/drawing/2014/main" id="{C3D07248-8E98-6AD0-F9BA-172990FF4669}"/>
              </a:ext>
            </a:extLst>
          </p:cNvPr>
          <p:cNvSpPr>
            <a:spLocks noGrp="1"/>
          </p:cNvSpPr>
          <p:nvPr>
            <p:ph type="sldNum" sz="quarter" idx="12"/>
          </p:nvPr>
        </p:nvSpPr>
        <p:spPr/>
        <p:txBody>
          <a:bodyPr/>
          <a:lstStyle/>
          <a:p>
            <a:fld id="{13397011-C6AF-4561-8AEF-0DCBEA7734D5}" type="slidenum">
              <a:rPr lang="en-US" smtClean="0"/>
              <a:t>33</a:t>
            </a:fld>
            <a:endParaRPr lang="en-US" dirty="0"/>
          </a:p>
        </p:txBody>
      </p:sp>
    </p:spTree>
    <p:extLst>
      <p:ext uri="{BB962C8B-B14F-4D97-AF65-F5344CB8AC3E}">
        <p14:creationId xmlns:p14="http://schemas.microsoft.com/office/powerpoint/2010/main" val="11835859"/>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1332E-CE60-B8F5-7163-020866E63B07}"/>
            </a:ext>
          </a:extLst>
        </p:cNvPr>
        <p:cNvGrpSpPr/>
        <p:nvPr/>
      </p:nvGrpSpPr>
      <p:grpSpPr>
        <a:xfrm>
          <a:off x="0" y="0"/>
          <a:ext cx="0" cy="0"/>
          <a:chOff x="0" y="0"/>
          <a:chExt cx="0" cy="0"/>
        </a:xfrm>
      </p:grpSpPr>
      <p:sp>
        <p:nvSpPr>
          <p:cNvPr id="111618" name="TextBox 2">
            <a:extLst>
              <a:ext uri="{FF2B5EF4-FFF2-40B4-BE49-F238E27FC236}">
                <a16:creationId xmlns:a16="http://schemas.microsoft.com/office/drawing/2014/main" id="{069C77A4-6192-7621-535B-A03BDC9ED3E3}"/>
              </a:ext>
            </a:extLst>
          </p:cNvPr>
          <p:cNvSpPr txBox="1">
            <a:spLocks noChangeArrowheads="1"/>
          </p:cNvSpPr>
          <p:nvPr/>
        </p:nvSpPr>
        <p:spPr bwMode="auto">
          <a:xfrm>
            <a:off x="1832258" y="2274838"/>
            <a:ext cx="852748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Romans 6:23,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For the wages of sin is death, but the </a:t>
            </a:r>
            <a:r>
              <a:rPr lang="en-US" altLang="en-US" sz="3600" u="sng" dirty="0">
                <a:solidFill>
                  <a:schemeClr val="bg1"/>
                </a:solidFill>
                <a:latin typeface="Arial" panose="020B0604020202020204" pitchFamily="34" charset="0"/>
                <a:cs typeface="Arial" panose="020B0604020202020204" pitchFamily="34" charset="0"/>
              </a:rPr>
              <a:t>gift of God is eternal life </a:t>
            </a:r>
            <a:r>
              <a:rPr lang="en-US" altLang="en-US" sz="3600" dirty="0">
                <a:solidFill>
                  <a:schemeClr val="bg1"/>
                </a:solidFill>
                <a:latin typeface="Arial" panose="020B0604020202020204" pitchFamily="34" charset="0"/>
                <a:cs typeface="Arial" panose="020B0604020202020204" pitchFamily="34" charset="0"/>
              </a:rPr>
              <a:t>in Christ Jesus our Lord.</a:t>
            </a:r>
          </a:p>
        </p:txBody>
      </p:sp>
      <p:sp>
        <p:nvSpPr>
          <p:cNvPr id="2" name="Slide Number Placeholder 1">
            <a:extLst>
              <a:ext uri="{FF2B5EF4-FFF2-40B4-BE49-F238E27FC236}">
                <a16:creationId xmlns:a16="http://schemas.microsoft.com/office/drawing/2014/main" id="{1BD1FA1D-18CF-8245-B4BD-6882721FC335}"/>
              </a:ext>
            </a:extLst>
          </p:cNvPr>
          <p:cNvSpPr>
            <a:spLocks noGrp="1"/>
          </p:cNvSpPr>
          <p:nvPr>
            <p:ph type="sldNum" sz="quarter" idx="12"/>
          </p:nvPr>
        </p:nvSpPr>
        <p:spPr/>
        <p:txBody>
          <a:bodyPr/>
          <a:lstStyle/>
          <a:p>
            <a:fld id="{13397011-C6AF-4561-8AEF-0DCBEA7734D5}" type="slidenum">
              <a:rPr lang="en-US" smtClean="0"/>
              <a:t>34</a:t>
            </a:fld>
            <a:endParaRPr lang="en-US" dirty="0"/>
          </a:p>
        </p:txBody>
      </p:sp>
    </p:spTree>
    <p:extLst>
      <p:ext uri="{BB962C8B-B14F-4D97-AF65-F5344CB8AC3E}">
        <p14:creationId xmlns:p14="http://schemas.microsoft.com/office/powerpoint/2010/main" val="3216375546"/>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08D5E-3DAF-E89E-8BCC-FCE9F293E6D8}"/>
            </a:ext>
          </a:extLst>
        </p:cNvPr>
        <p:cNvGrpSpPr/>
        <p:nvPr/>
      </p:nvGrpSpPr>
      <p:grpSpPr>
        <a:xfrm>
          <a:off x="0" y="0"/>
          <a:ext cx="0" cy="0"/>
          <a:chOff x="0" y="0"/>
          <a:chExt cx="0" cy="0"/>
        </a:xfrm>
      </p:grpSpPr>
      <p:sp>
        <p:nvSpPr>
          <p:cNvPr id="111618" name="TextBox 2">
            <a:extLst>
              <a:ext uri="{FF2B5EF4-FFF2-40B4-BE49-F238E27FC236}">
                <a16:creationId xmlns:a16="http://schemas.microsoft.com/office/drawing/2014/main" id="{092FDBE2-3A52-A22C-CF7C-C0236F4928EE}"/>
              </a:ext>
            </a:extLst>
          </p:cNvPr>
          <p:cNvSpPr txBox="1">
            <a:spLocks noChangeArrowheads="1"/>
          </p:cNvSpPr>
          <p:nvPr/>
        </p:nvSpPr>
        <p:spPr bwMode="auto">
          <a:xfrm>
            <a:off x="1658188" y="2274838"/>
            <a:ext cx="904653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Ephesians 2:8 ESV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For by </a:t>
            </a:r>
            <a:r>
              <a:rPr lang="en-US" altLang="en-US" sz="3600" u="sng" dirty="0">
                <a:solidFill>
                  <a:schemeClr val="bg1"/>
                </a:solidFill>
                <a:latin typeface="Arial" panose="020B0604020202020204" pitchFamily="34" charset="0"/>
                <a:cs typeface="Arial" panose="020B0604020202020204" pitchFamily="34" charset="0"/>
              </a:rPr>
              <a:t>grace</a:t>
            </a:r>
            <a:r>
              <a:rPr lang="en-US" altLang="en-US" sz="3600" dirty="0">
                <a:solidFill>
                  <a:schemeClr val="bg1"/>
                </a:solidFill>
                <a:latin typeface="Arial" panose="020B0604020202020204" pitchFamily="34" charset="0"/>
                <a:cs typeface="Arial" panose="020B0604020202020204" pitchFamily="34" charset="0"/>
              </a:rPr>
              <a:t> you have been </a:t>
            </a:r>
            <a:r>
              <a:rPr lang="en-US" altLang="en-US" sz="3600" u="sng" dirty="0">
                <a:solidFill>
                  <a:schemeClr val="bg1"/>
                </a:solidFill>
                <a:latin typeface="Arial" panose="020B0604020202020204" pitchFamily="34" charset="0"/>
                <a:cs typeface="Arial" panose="020B0604020202020204" pitchFamily="34" charset="0"/>
              </a:rPr>
              <a:t>saved</a:t>
            </a:r>
            <a:r>
              <a:rPr lang="en-US" altLang="en-US" sz="3600" dirty="0">
                <a:solidFill>
                  <a:schemeClr val="bg1"/>
                </a:solidFill>
                <a:latin typeface="Arial" panose="020B0604020202020204" pitchFamily="34" charset="0"/>
                <a:cs typeface="Arial" panose="020B0604020202020204" pitchFamily="34" charset="0"/>
              </a:rPr>
              <a:t> through </a:t>
            </a:r>
            <a:r>
              <a:rPr lang="en-US" altLang="en-US" sz="3600" u="sng" dirty="0">
                <a:solidFill>
                  <a:schemeClr val="bg1"/>
                </a:solidFill>
                <a:latin typeface="Arial" panose="020B0604020202020204" pitchFamily="34" charset="0"/>
                <a:cs typeface="Arial" panose="020B0604020202020204" pitchFamily="34" charset="0"/>
              </a:rPr>
              <a:t>faith</a:t>
            </a:r>
            <a:r>
              <a:rPr lang="en-US" altLang="en-US" sz="3600" dirty="0">
                <a:solidFill>
                  <a:schemeClr val="bg1"/>
                </a:solidFill>
                <a:latin typeface="Arial" panose="020B0604020202020204" pitchFamily="34" charset="0"/>
                <a:cs typeface="Arial" panose="020B0604020202020204" pitchFamily="34" charset="0"/>
              </a:rPr>
              <a:t>. And this is not your own doing; it is the </a:t>
            </a:r>
            <a:r>
              <a:rPr lang="en-US" altLang="en-US" sz="3600" u="sng" dirty="0">
                <a:solidFill>
                  <a:schemeClr val="bg1"/>
                </a:solidFill>
                <a:latin typeface="Arial" panose="020B0604020202020204" pitchFamily="34" charset="0"/>
                <a:cs typeface="Arial" panose="020B0604020202020204" pitchFamily="34" charset="0"/>
              </a:rPr>
              <a:t>gift</a:t>
            </a:r>
            <a:r>
              <a:rPr lang="en-US" altLang="en-US" sz="3600" dirty="0">
                <a:solidFill>
                  <a:schemeClr val="bg1"/>
                </a:solidFill>
                <a:latin typeface="Arial" panose="020B0604020202020204" pitchFamily="34" charset="0"/>
                <a:cs typeface="Arial" panose="020B0604020202020204" pitchFamily="34" charset="0"/>
              </a:rPr>
              <a:t> of God,</a:t>
            </a:r>
          </a:p>
        </p:txBody>
      </p:sp>
      <p:sp>
        <p:nvSpPr>
          <p:cNvPr id="2" name="Slide Number Placeholder 1">
            <a:extLst>
              <a:ext uri="{FF2B5EF4-FFF2-40B4-BE49-F238E27FC236}">
                <a16:creationId xmlns:a16="http://schemas.microsoft.com/office/drawing/2014/main" id="{FE8792A4-DFEB-F37F-95B4-7FEE47DC6DBD}"/>
              </a:ext>
            </a:extLst>
          </p:cNvPr>
          <p:cNvSpPr>
            <a:spLocks noGrp="1"/>
          </p:cNvSpPr>
          <p:nvPr>
            <p:ph type="sldNum" sz="quarter" idx="12"/>
          </p:nvPr>
        </p:nvSpPr>
        <p:spPr/>
        <p:txBody>
          <a:bodyPr/>
          <a:lstStyle/>
          <a:p>
            <a:fld id="{13397011-C6AF-4561-8AEF-0DCBEA7734D5}" type="slidenum">
              <a:rPr lang="en-US" smtClean="0"/>
              <a:t>35</a:t>
            </a:fld>
            <a:endParaRPr lang="en-US" dirty="0"/>
          </a:p>
        </p:txBody>
      </p:sp>
    </p:spTree>
    <p:extLst>
      <p:ext uri="{BB962C8B-B14F-4D97-AF65-F5344CB8AC3E}">
        <p14:creationId xmlns:p14="http://schemas.microsoft.com/office/powerpoint/2010/main" val="3168315016"/>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35BF0-D761-B853-0869-44ED100B2D8E}"/>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F76DE97-8BCD-BCBD-787B-6BFD6FA93D4D}"/>
              </a:ext>
            </a:extLst>
          </p:cNvPr>
          <p:cNvSpPr>
            <a:spLocks noGrp="1"/>
          </p:cNvSpPr>
          <p:nvPr>
            <p:ph type="sldNum" sz="quarter" idx="12"/>
          </p:nvPr>
        </p:nvSpPr>
        <p:spPr/>
        <p:txBody>
          <a:bodyPr/>
          <a:lstStyle/>
          <a:p>
            <a:fld id="{13397011-C6AF-4561-8AEF-0DCBEA7734D5}" type="slidenum">
              <a:rPr lang="en-US" smtClean="0"/>
              <a:t>36</a:t>
            </a:fld>
            <a:endParaRPr lang="en-US" dirty="0"/>
          </a:p>
        </p:txBody>
      </p:sp>
      <p:sp>
        <p:nvSpPr>
          <p:cNvPr id="4" name="TextBox 3">
            <a:extLst>
              <a:ext uri="{FF2B5EF4-FFF2-40B4-BE49-F238E27FC236}">
                <a16:creationId xmlns:a16="http://schemas.microsoft.com/office/drawing/2014/main" id="{A481C89B-2D78-4F44-4677-0A5523A5CF5E}"/>
              </a:ext>
            </a:extLst>
          </p:cNvPr>
          <p:cNvSpPr txBox="1"/>
          <p:nvPr/>
        </p:nvSpPr>
        <p:spPr>
          <a:xfrm>
            <a:off x="3047288" y="2705725"/>
            <a:ext cx="6097424" cy="1446550"/>
          </a:xfrm>
          <a:prstGeom prst="rect">
            <a:avLst/>
          </a:prstGeom>
          <a:noFill/>
        </p:spPr>
        <p:txBody>
          <a:bodyPr wrap="square">
            <a:spAutoFit/>
          </a:bodyPr>
          <a:lstStyle/>
          <a:p>
            <a:pPr algn="ctr"/>
            <a:r>
              <a:rPr lang="en-US" sz="8800" dirty="0">
                <a:solidFill>
                  <a:srgbClr val="FFFF99"/>
                </a:solidFill>
              </a:rPr>
              <a:t>Earnest</a:t>
            </a:r>
            <a:endParaRPr lang="en-US" sz="2000" dirty="0">
              <a:solidFill>
                <a:srgbClr val="FFFF99"/>
              </a:solidFill>
            </a:endParaRPr>
          </a:p>
        </p:txBody>
      </p:sp>
    </p:spTree>
    <p:extLst>
      <p:ext uri="{BB962C8B-B14F-4D97-AF65-F5344CB8AC3E}">
        <p14:creationId xmlns:p14="http://schemas.microsoft.com/office/powerpoint/2010/main" val="2441786006"/>
      </p:ext>
    </p:extLst>
  </p:cSld>
  <p:clrMapOvr>
    <a:masterClrMapping/>
  </p:clrMapOvr>
  <p:transition spd="slow">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4016-17E1-BFB1-2D6A-F86D12A883B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FB874037-A813-8514-44EE-EB3C0E429721}"/>
              </a:ext>
            </a:extLst>
          </p:cNvPr>
          <p:cNvSpPr txBox="1"/>
          <p:nvPr/>
        </p:nvSpPr>
        <p:spPr>
          <a:xfrm>
            <a:off x="462205" y="889843"/>
            <a:ext cx="11267589" cy="5078313"/>
          </a:xfrm>
          <a:prstGeom prst="rect">
            <a:avLst/>
          </a:prstGeom>
          <a:noFill/>
        </p:spPr>
        <p:txBody>
          <a:bodyPr wrap="square">
            <a:spAutoFit/>
          </a:bodyPr>
          <a:lstStyle/>
          <a:p>
            <a:pPr marL="514350" indent="-514350">
              <a:buAutoNum type="arabicPeriod" startAt="3"/>
              <a:defRPr/>
            </a:pPr>
            <a:r>
              <a:rPr lang="en-US" sz="3600" dirty="0">
                <a:solidFill>
                  <a:schemeClr val="bg1"/>
                </a:solidFill>
              </a:rPr>
              <a:t>The </a:t>
            </a:r>
            <a:r>
              <a:rPr lang="en-US" sz="3600" b="1" dirty="0">
                <a:solidFill>
                  <a:srgbClr val="FFFF99"/>
                </a:solidFill>
              </a:rPr>
              <a:t>EARNEST OF THE SPIRIT</a:t>
            </a:r>
            <a:r>
              <a:rPr lang="en-US" sz="3600" dirty="0">
                <a:solidFill>
                  <a:schemeClr val="bg1"/>
                </a:solidFill>
              </a:rPr>
              <a:t> is certainly worthy of consideration. He is, after all, the source that the Lord sent to </a:t>
            </a:r>
            <a:r>
              <a:rPr lang="en-US" sz="3600" u="sng" dirty="0">
                <a:solidFill>
                  <a:schemeClr val="bg1"/>
                </a:solidFill>
              </a:rPr>
              <a:t>teach</a:t>
            </a:r>
            <a:r>
              <a:rPr lang="en-US" sz="3600" dirty="0">
                <a:solidFill>
                  <a:schemeClr val="bg1"/>
                </a:solidFill>
              </a:rPr>
              <a:t>, </a:t>
            </a:r>
            <a:r>
              <a:rPr lang="en-US" sz="3600" u="sng" dirty="0">
                <a:solidFill>
                  <a:schemeClr val="bg1"/>
                </a:solidFill>
              </a:rPr>
              <a:t>testify</a:t>
            </a:r>
            <a:r>
              <a:rPr lang="en-US" sz="3600" dirty="0">
                <a:solidFill>
                  <a:schemeClr val="bg1"/>
                </a:solidFill>
              </a:rPr>
              <a:t>, and </a:t>
            </a:r>
            <a:r>
              <a:rPr lang="en-US" sz="3600" u="sng" dirty="0">
                <a:solidFill>
                  <a:schemeClr val="bg1"/>
                </a:solidFill>
              </a:rPr>
              <a:t>tell</a:t>
            </a:r>
            <a:r>
              <a:rPr lang="en-US" sz="3600" dirty="0">
                <a:solidFill>
                  <a:schemeClr val="bg1"/>
                </a:solidFill>
              </a:rPr>
              <a:t> of Christ as we studied in </a:t>
            </a:r>
            <a:r>
              <a:rPr lang="en-US" sz="3600" dirty="0">
                <a:solidFill>
                  <a:srgbClr val="FFFF99"/>
                </a:solidFill>
              </a:rPr>
              <a:t>John 14-17</a:t>
            </a:r>
            <a:r>
              <a:rPr lang="en-US" sz="3600" dirty="0">
                <a:solidFill>
                  <a:schemeClr val="bg1"/>
                </a:solidFill>
              </a:rPr>
              <a:t>.  </a:t>
            </a:r>
            <a:r>
              <a:rPr lang="en-US" sz="3600" dirty="0">
                <a:solidFill>
                  <a:schemeClr val="tx1">
                    <a:lumMod val="65000"/>
                    <a:lumOff val="35000"/>
                  </a:schemeClr>
                </a:solidFill>
              </a:rPr>
              <a:t>What was happening with the signs on Pentecost was the method in which the Spirit was giving ability to the Apostles to speak the word of God so that it might be confirmed as truth and that it would be practically heard. Not just His presence, or some mystical apparition.</a:t>
            </a:r>
            <a:endParaRPr lang="en-US" sz="3200" dirty="0">
              <a:solidFill>
                <a:schemeClr val="tx1">
                  <a:lumMod val="65000"/>
                  <a:lumOff val="35000"/>
                </a:schemeClr>
              </a:solidFill>
            </a:endParaRPr>
          </a:p>
        </p:txBody>
      </p:sp>
      <p:sp>
        <p:nvSpPr>
          <p:cNvPr id="2" name="Slide Number Placeholder 1">
            <a:extLst>
              <a:ext uri="{FF2B5EF4-FFF2-40B4-BE49-F238E27FC236}">
                <a16:creationId xmlns:a16="http://schemas.microsoft.com/office/drawing/2014/main" id="{B0026B1A-8DBA-522E-2F5B-6BF8C998AA2D}"/>
              </a:ext>
            </a:extLst>
          </p:cNvPr>
          <p:cNvSpPr>
            <a:spLocks noGrp="1"/>
          </p:cNvSpPr>
          <p:nvPr>
            <p:ph type="sldNum" sz="quarter" idx="12"/>
          </p:nvPr>
        </p:nvSpPr>
        <p:spPr/>
        <p:txBody>
          <a:bodyPr/>
          <a:lstStyle/>
          <a:p>
            <a:fld id="{13397011-C6AF-4561-8AEF-0DCBEA7734D5}" type="slidenum">
              <a:rPr lang="en-US" smtClean="0"/>
              <a:t>37</a:t>
            </a:fld>
            <a:endParaRPr lang="en-US" dirty="0"/>
          </a:p>
        </p:txBody>
      </p:sp>
    </p:spTree>
    <p:extLst>
      <p:ext uri="{BB962C8B-B14F-4D97-AF65-F5344CB8AC3E}">
        <p14:creationId xmlns:p14="http://schemas.microsoft.com/office/powerpoint/2010/main" val="4240557545"/>
      </p:ext>
    </p:extLst>
  </p:cSld>
  <p:clrMapOvr>
    <a:masterClrMapping/>
  </p:clrMapOvr>
  <p:transition spd="slow">
    <p:wipe dir="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879CB5E-EF54-0FD4-4C91-8B12FB6CC3C9}"/>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59EDDFA5-F0CC-DF2F-92AD-D8EEDC8D686A}"/>
              </a:ext>
            </a:extLst>
          </p:cNvPr>
          <p:cNvSpPr txBox="1"/>
          <p:nvPr/>
        </p:nvSpPr>
        <p:spPr>
          <a:xfrm>
            <a:off x="347615" y="243512"/>
            <a:ext cx="11496770" cy="6370975"/>
          </a:xfrm>
          <a:prstGeom prst="rect">
            <a:avLst/>
          </a:prstGeom>
          <a:noFill/>
        </p:spPr>
        <p:txBody>
          <a:bodyPr wrap="square">
            <a:spAutoFit/>
          </a:bodyPr>
          <a:lstStyle/>
          <a:p>
            <a:pPr>
              <a:defRPr/>
            </a:pPr>
            <a:r>
              <a:rPr lang="en-US" sz="3400" b="1" dirty="0">
                <a:solidFill>
                  <a:srgbClr val="FFFF99"/>
                </a:solidFill>
                <a:latin typeface="Arial" panose="020B0604020202020204" pitchFamily="34" charset="0"/>
                <a:cs typeface="Arial" panose="020B0604020202020204" pitchFamily="34" charset="0"/>
              </a:rPr>
              <a:t>John 14:26</a:t>
            </a:r>
            <a:r>
              <a:rPr lang="en-US" sz="3400" dirty="0">
                <a:solidFill>
                  <a:schemeClr val="bg1"/>
                </a:solidFill>
                <a:latin typeface="Arial" panose="020B0604020202020204" pitchFamily="34" charset="0"/>
                <a:cs typeface="Arial" panose="020B0604020202020204" pitchFamily="34" charset="0"/>
              </a:rPr>
              <a:t>, But the Helper, the Holy Spirit, whom the Father will send in My name, He will </a:t>
            </a:r>
            <a:r>
              <a:rPr lang="en-US" sz="3400" dirty="0">
                <a:solidFill>
                  <a:srgbClr val="FFFF99"/>
                </a:solidFill>
                <a:latin typeface="Arial" panose="020B0604020202020204" pitchFamily="34" charset="0"/>
                <a:cs typeface="Arial" panose="020B0604020202020204" pitchFamily="34" charset="0"/>
              </a:rPr>
              <a:t>TEACH</a:t>
            </a:r>
            <a:r>
              <a:rPr lang="en-US" sz="3400" dirty="0">
                <a:solidFill>
                  <a:schemeClr val="bg1"/>
                </a:solidFill>
                <a:latin typeface="Arial" panose="020B0604020202020204" pitchFamily="34" charset="0"/>
                <a:cs typeface="Arial" panose="020B0604020202020204" pitchFamily="34" charset="0"/>
              </a:rPr>
              <a:t> you all things, and bring to your remembrance all things that I said to you. </a:t>
            </a:r>
          </a:p>
          <a:p>
            <a:pPr>
              <a:defRPr/>
            </a:pPr>
            <a:endParaRPr lang="en-US" sz="3400" dirty="0">
              <a:solidFill>
                <a:schemeClr val="bg1"/>
              </a:solidFill>
              <a:latin typeface="Arial" panose="020B0604020202020204" pitchFamily="34" charset="0"/>
              <a:cs typeface="Arial" panose="020B0604020202020204" pitchFamily="34" charset="0"/>
            </a:endParaRPr>
          </a:p>
          <a:p>
            <a:pPr>
              <a:defRPr/>
            </a:pPr>
            <a:r>
              <a:rPr lang="en-US" sz="3400" b="1" dirty="0">
                <a:solidFill>
                  <a:srgbClr val="FFFF99"/>
                </a:solidFill>
                <a:latin typeface="Arial" panose="020B0604020202020204" pitchFamily="34" charset="0"/>
                <a:cs typeface="Arial" panose="020B0604020202020204" pitchFamily="34" charset="0"/>
              </a:rPr>
              <a:t>John 15:26</a:t>
            </a:r>
            <a:r>
              <a:rPr lang="en-US" sz="3400" dirty="0">
                <a:solidFill>
                  <a:schemeClr val="bg1"/>
                </a:solidFill>
                <a:latin typeface="Arial" panose="020B0604020202020204" pitchFamily="34" charset="0"/>
                <a:cs typeface="Arial" panose="020B0604020202020204" pitchFamily="34" charset="0"/>
              </a:rPr>
              <a:t>, “But when the Helper comes, whom I shall send to you from the Father, the Spirit of truth who proceeds from the Father, He will </a:t>
            </a:r>
            <a:r>
              <a:rPr lang="en-US" sz="3400" dirty="0">
                <a:solidFill>
                  <a:srgbClr val="FFFF99"/>
                </a:solidFill>
                <a:latin typeface="Arial" panose="020B0604020202020204" pitchFamily="34" charset="0"/>
                <a:cs typeface="Arial" panose="020B0604020202020204" pitchFamily="34" charset="0"/>
              </a:rPr>
              <a:t>TESTIFY</a:t>
            </a:r>
            <a:r>
              <a:rPr lang="en-US" sz="3400" dirty="0">
                <a:solidFill>
                  <a:schemeClr val="bg1"/>
                </a:solidFill>
                <a:latin typeface="Arial" panose="020B0604020202020204" pitchFamily="34" charset="0"/>
                <a:cs typeface="Arial" panose="020B0604020202020204" pitchFamily="34" charset="0"/>
              </a:rPr>
              <a:t> of Me.</a:t>
            </a:r>
          </a:p>
          <a:p>
            <a:pPr>
              <a:defRPr/>
            </a:pPr>
            <a:endParaRPr lang="en-US" sz="3400" dirty="0">
              <a:solidFill>
                <a:schemeClr val="bg1"/>
              </a:solidFill>
              <a:latin typeface="Arial" panose="020B0604020202020204" pitchFamily="34" charset="0"/>
              <a:cs typeface="Arial" panose="020B0604020202020204" pitchFamily="34" charset="0"/>
            </a:endParaRPr>
          </a:p>
          <a:p>
            <a:pPr>
              <a:defRPr/>
            </a:pPr>
            <a:r>
              <a:rPr lang="en-US" sz="3400" b="1" dirty="0">
                <a:solidFill>
                  <a:srgbClr val="FFFF99"/>
                </a:solidFill>
                <a:latin typeface="Arial" panose="020B0604020202020204" pitchFamily="34" charset="0"/>
                <a:cs typeface="Arial" panose="020B0604020202020204" pitchFamily="34" charset="0"/>
              </a:rPr>
              <a:t>John 16:13</a:t>
            </a:r>
            <a:r>
              <a:rPr lang="en-US" sz="3400" dirty="0">
                <a:solidFill>
                  <a:schemeClr val="bg1"/>
                </a:solidFill>
                <a:latin typeface="Arial" panose="020B0604020202020204" pitchFamily="34" charset="0"/>
                <a:cs typeface="Arial" panose="020B0604020202020204" pitchFamily="34" charset="0"/>
              </a:rPr>
              <a:t>, However, when He, the Spirit of truth, has come, He will guide you into all truth; for He will not speak on His own authority, but whatever He hears He will speak; and He will </a:t>
            </a:r>
            <a:r>
              <a:rPr lang="en-US" sz="3400" dirty="0">
                <a:solidFill>
                  <a:srgbClr val="FFFF99"/>
                </a:solidFill>
                <a:latin typeface="Arial" panose="020B0604020202020204" pitchFamily="34" charset="0"/>
                <a:cs typeface="Arial" panose="020B0604020202020204" pitchFamily="34" charset="0"/>
              </a:rPr>
              <a:t>TELL</a:t>
            </a:r>
            <a:r>
              <a:rPr lang="en-US" sz="3400" dirty="0">
                <a:solidFill>
                  <a:schemeClr val="bg1"/>
                </a:solidFill>
                <a:latin typeface="Arial" panose="020B0604020202020204" pitchFamily="34" charset="0"/>
                <a:cs typeface="Arial" panose="020B0604020202020204" pitchFamily="34" charset="0"/>
              </a:rPr>
              <a:t> you things to come.</a:t>
            </a:r>
          </a:p>
        </p:txBody>
      </p:sp>
      <p:sp>
        <p:nvSpPr>
          <p:cNvPr id="2" name="Slide Number Placeholder 1">
            <a:extLst>
              <a:ext uri="{FF2B5EF4-FFF2-40B4-BE49-F238E27FC236}">
                <a16:creationId xmlns:a16="http://schemas.microsoft.com/office/drawing/2014/main" id="{3A71C504-606C-025C-9FF5-89AD0D31A7AB}"/>
              </a:ext>
            </a:extLst>
          </p:cNvPr>
          <p:cNvSpPr>
            <a:spLocks noGrp="1"/>
          </p:cNvSpPr>
          <p:nvPr>
            <p:ph type="sldNum" sz="quarter" idx="12"/>
          </p:nvPr>
        </p:nvSpPr>
        <p:spPr/>
        <p:txBody>
          <a:bodyPr/>
          <a:lstStyle/>
          <a:p>
            <a:fld id="{13397011-C6AF-4561-8AEF-0DCBEA7734D5}" type="slidenum">
              <a:rPr lang="en-US" smtClean="0"/>
              <a:t>38</a:t>
            </a:fld>
            <a:endParaRPr lang="en-US" dirty="0"/>
          </a:p>
        </p:txBody>
      </p:sp>
      <p:sp>
        <p:nvSpPr>
          <p:cNvPr id="3" name="Oval 2">
            <a:extLst>
              <a:ext uri="{FF2B5EF4-FFF2-40B4-BE49-F238E27FC236}">
                <a16:creationId xmlns:a16="http://schemas.microsoft.com/office/drawing/2014/main" id="{70758767-7C3D-5896-5F0A-208EBB5F6FD3}"/>
              </a:ext>
            </a:extLst>
          </p:cNvPr>
          <p:cNvSpPr/>
          <p:nvPr/>
        </p:nvSpPr>
        <p:spPr>
          <a:xfrm>
            <a:off x="7323746" y="786214"/>
            <a:ext cx="1726250" cy="623843"/>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6C411E1-3980-00B3-B4CE-9F2714DD0051}"/>
              </a:ext>
            </a:extLst>
          </p:cNvPr>
          <p:cNvSpPr/>
          <p:nvPr/>
        </p:nvSpPr>
        <p:spPr>
          <a:xfrm>
            <a:off x="2548827" y="5990602"/>
            <a:ext cx="1236960" cy="548310"/>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F1C3DAF2-E85A-01D2-8959-4FE8433C6AD1}"/>
              </a:ext>
            </a:extLst>
          </p:cNvPr>
          <p:cNvSpPr/>
          <p:nvPr/>
        </p:nvSpPr>
        <p:spPr>
          <a:xfrm>
            <a:off x="6775389" y="3369179"/>
            <a:ext cx="2043871" cy="623843"/>
          </a:xfrm>
          <a:prstGeom prst="ellipse">
            <a:avLst/>
          </a:prstGeom>
          <a:noFill/>
          <a:ln w="28575">
            <a:solidFill>
              <a:srgbClr val="FFFF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943702"/>
      </p:ext>
    </p:extLst>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F5587-E368-2C27-4A54-3F5E60A3045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56BD48C7-AE57-4FF5-DDBC-AF359093B857}"/>
              </a:ext>
            </a:extLst>
          </p:cNvPr>
          <p:cNvSpPr txBox="1"/>
          <p:nvPr/>
        </p:nvSpPr>
        <p:spPr>
          <a:xfrm>
            <a:off x="462205" y="889843"/>
            <a:ext cx="11267589" cy="5078313"/>
          </a:xfrm>
          <a:prstGeom prst="rect">
            <a:avLst/>
          </a:prstGeom>
          <a:noFill/>
        </p:spPr>
        <p:txBody>
          <a:bodyPr wrap="square">
            <a:spAutoFit/>
          </a:bodyPr>
          <a:lstStyle/>
          <a:p>
            <a:pPr marL="514350" indent="-514350">
              <a:buAutoNum type="arabicPeriod" startAt="3"/>
              <a:defRPr/>
            </a:pPr>
            <a:r>
              <a:rPr lang="en-US" sz="3600" dirty="0">
                <a:solidFill>
                  <a:schemeClr val="tx1">
                    <a:lumMod val="65000"/>
                    <a:lumOff val="35000"/>
                  </a:schemeClr>
                </a:solidFill>
              </a:rPr>
              <a:t>The </a:t>
            </a:r>
            <a:r>
              <a:rPr lang="en-US" sz="3600" b="1" dirty="0">
                <a:solidFill>
                  <a:schemeClr val="tx1">
                    <a:lumMod val="65000"/>
                    <a:lumOff val="35000"/>
                  </a:schemeClr>
                </a:solidFill>
              </a:rPr>
              <a:t>EARNEST OF THE SPIRIT</a:t>
            </a:r>
            <a:r>
              <a:rPr lang="en-US" sz="3600" dirty="0">
                <a:solidFill>
                  <a:schemeClr val="tx1">
                    <a:lumMod val="65000"/>
                    <a:lumOff val="35000"/>
                  </a:schemeClr>
                </a:solidFill>
              </a:rPr>
              <a:t> is certainly worthy of consideration. He is, after all, the source that the Lord sent to </a:t>
            </a:r>
            <a:r>
              <a:rPr lang="en-US" sz="3600" u="sng" dirty="0">
                <a:solidFill>
                  <a:schemeClr val="tx1">
                    <a:lumMod val="65000"/>
                    <a:lumOff val="35000"/>
                  </a:schemeClr>
                </a:solidFill>
              </a:rPr>
              <a:t>teach</a:t>
            </a:r>
            <a:r>
              <a:rPr lang="en-US" sz="3600" dirty="0">
                <a:solidFill>
                  <a:schemeClr val="tx1">
                    <a:lumMod val="65000"/>
                    <a:lumOff val="35000"/>
                  </a:schemeClr>
                </a:solidFill>
              </a:rPr>
              <a:t>, </a:t>
            </a:r>
            <a:r>
              <a:rPr lang="en-US" sz="3600" u="sng" dirty="0">
                <a:solidFill>
                  <a:schemeClr val="tx1">
                    <a:lumMod val="65000"/>
                    <a:lumOff val="35000"/>
                  </a:schemeClr>
                </a:solidFill>
              </a:rPr>
              <a:t>testify</a:t>
            </a:r>
            <a:r>
              <a:rPr lang="en-US" sz="3600" dirty="0">
                <a:solidFill>
                  <a:schemeClr val="tx1">
                    <a:lumMod val="65000"/>
                    <a:lumOff val="35000"/>
                  </a:schemeClr>
                </a:solidFill>
              </a:rPr>
              <a:t>, and </a:t>
            </a:r>
            <a:r>
              <a:rPr lang="en-US" sz="3600" u="sng" dirty="0">
                <a:solidFill>
                  <a:schemeClr val="tx1">
                    <a:lumMod val="65000"/>
                    <a:lumOff val="35000"/>
                  </a:schemeClr>
                </a:solidFill>
              </a:rPr>
              <a:t>tell</a:t>
            </a:r>
            <a:r>
              <a:rPr lang="en-US" sz="3600" dirty="0">
                <a:solidFill>
                  <a:schemeClr val="tx1">
                    <a:lumMod val="65000"/>
                    <a:lumOff val="35000"/>
                  </a:schemeClr>
                </a:solidFill>
              </a:rPr>
              <a:t> of Christ as we studied in John 14-17.  </a:t>
            </a:r>
            <a:r>
              <a:rPr lang="en-US" sz="3600" dirty="0">
                <a:solidFill>
                  <a:schemeClr val="bg1"/>
                </a:solidFill>
              </a:rPr>
              <a:t>What was happening with the signs on Pentecost was the method in which the Spirit was giving ability to the Apostles to speak the word of God so that it might be confirmed as truth and that it would be practically heard. Not just His presence, or some mystical apparition.</a:t>
            </a:r>
            <a:endParaRPr lang="en-US" sz="3200" dirty="0">
              <a:solidFill>
                <a:schemeClr val="bg1"/>
              </a:solidFill>
            </a:endParaRPr>
          </a:p>
        </p:txBody>
      </p:sp>
      <p:sp>
        <p:nvSpPr>
          <p:cNvPr id="2" name="Slide Number Placeholder 1">
            <a:extLst>
              <a:ext uri="{FF2B5EF4-FFF2-40B4-BE49-F238E27FC236}">
                <a16:creationId xmlns:a16="http://schemas.microsoft.com/office/drawing/2014/main" id="{F91A07CC-0C38-87C4-8E4B-958CBC84B71E}"/>
              </a:ext>
            </a:extLst>
          </p:cNvPr>
          <p:cNvSpPr>
            <a:spLocks noGrp="1"/>
          </p:cNvSpPr>
          <p:nvPr>
            <p:ph type="sldNum" sz="quarter" idx="12"/>
          </p:nvPr>
        </p:nvSpPr>
        <p:spPr/>
        <p:txBody>
          <a:bodyPr/>
          <a:lstStyle/>
          <a:p>
            <a:fld id="{13397011-C6AF-4561-8AEF-0DCBEA7734D5}" type="slidenum">
              <a:rPr lang="en-US" smtClean="0"/>
              <a:t>39</a:t>
            </a:fld>
            <a:endParaRPr lang="en-US" dirty="0"/>
          </a:p>
        </p:txBody>
      </p:sp>
    </p:spTree>
    <p:extLst>
      <p:ext uri="{BB962C8B-B14F-4D97-AF65-F5344CB8AC3E}">
        <p14:creationId xmlns:p14="http://schemas.microsoft.com/office/powerpoint/2010/main" val="1561535938"/>
      </p:ext>
    </p:extLst>
  </p:cSld>
  <p:clrMapOvr>
    <a:masterClrMapping/>
  </p:clrMapOvr>
  <p:transition spd="slow">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A3966848-D951-5995-8319-2861402D6E2C}"/>
              </a:ext>
            </a:extLst>
          </p:cNvPr>
          <p:cNvSpPr txBox="1"/>
          <p:nvPr/>
        </p:nvSpPr>
        <p:spPr>
          <a:xfrm>
            <a:off x="368551" y="315197"/>
            <a:ext cx="11454897" cy="5201424"/>
          </a:xfrm>
          <a:prstGeom prst="rect">
            <a:avLst/>
          </a:prstGeom>
          <a:noFill/>
        </p:spPr>
        <p:txBody>
          <a:bodyPr wrap="square">
            <a:spAutoFit/>
          </a:bodyPr>
          <a:lstStyle/>
          <a:p>
            <a:r>
              <a:rPr lang="en-US" sz="4800" dirty="0">
                <a:solidFill>
                  <a:srgbClr val="FFFF99"/>
                </a:solidFill>
              </a:rPr>
              <a:t>How Did The Spirit Physically Manifest Himself in the Days of the Bible?</a:t>
            </a:r>
          </a:p>
          <a:p>
            <a:endParaRPr lang="en-US" sz="3600" dirty="0">
              <a:solidFill>
                <a:schemeClr val="bg1"/>
              </a:solidFill>
            </a:endParaRPr>
          </a:p>
          <a:p>
            <a:pPr marL="571500" indent="-571500">
              <a:buFont typeface="Wingdings" panose="05000000000000000000" pitchFamily="2" charset="2"/>
              <a:buChar char="ü"/>
            </a:pPr>
            <a:r>
              <a:rPr lang="en-US" sz="4000" dirty="0">
                <a:solidFill>
                  <a:schemeClr val="bg1"/>
                </a:solidFill>
              </a:rPr>
              <a:t>Hovered over the waters		Genesis 1:2</a:t>
            </a:r>
          </a:p>
          <a:p>
            <a:pPr marL="571500" indent="-571500">
              <a:buFont typeface="Wingdings" panose="05000000000000000000" pitchFamily="2" charset="2"/>
              <a:buChar char="ü"/>
            </a:pPr>
            <a:r>
              <a:rPr lang="en-US" sz="4000" dirty="0">
                <a:solidFill>
                  <a:schemeClr val="bg1"/>
                </a:solidFill>
              </a:rPr>
              <a:t>Appeared as a dove			Matthew 3:16</a:t>
            </a:r>
          </a:p>
          <a:p>
            <a:pPr marL="571500" indent="-571500">
              <a:buFont typeface="Wingdings" panose="05000000000000000000" pitchFamily="2" charset="2"/>
              <a:buChar char="ü"/>
            </a:pPr>
            <a:r>
              <a:rPr lang="en-US" sz="4000" dirty="0">
                <a:solidFill>
                  <a:schemeClr val="bg1"/>
                </a:solidFill>
              </a:rPr>
              <a:t>Sound of a mighty wind		Acts 2:2</a:t>
            </a:r>
          </a:p>
          <a:p>
            <a:pPr marL="571500" indent="-571500">
              <a:buFont typeface="Wingdings" panose="05000000000000000000" pitchFamily="2" charset="2"/>
              <a:buChar char="ü"/>
            </a:pPr>
            <a:r>
              <a:rPr lang="en-US" sz="4000" dirty="0">
                <a:solidFill>
                  <a:schemeClr val="bg1"/>
                </a:solidFill>
              </a:rPr>
              <a:t>Appeared as fire				Acts 2:3</a:t>
            </a:r>
          </a:p>
          <a:p>
            <a:pPr marL="571500" indent="-571500">
              <a:buFont typeface="Wingdings" panose="05000000000000000000" pitchFamily="2" charset="2"/>
              <a:buChar char="ü"/>
            </a:pPr>
            <a:r>
              <a:rPr lang="en-US" sz="4000" dirty="0">
                <a:solidFill>
                  <a:schemeClr val="bg1"/>
                </a:solidFill>
              </a:rPr>
              <a:t>Shake a room				Acts 4:31</a:t>
            </a:r>
          </a:p>
        </p:txBody>
      </p:sp>
      <p:sp>
        <p:nvSpPr>
          <p:cNvPr id="2" name="Slide Number Placeholder 1">
            <a:extLst>
              <a:ext uri="{FF2B5EF4-FFF2-40B4-BE49-F238E27FC236}">
                <a16:creationId xmlns:a16="http://schemas.microsoft.com/office/drawing/2014/main" id="{5E870AA3-2293-C111-E179-AA7632887D9A}"/>
              </a:ext>
            </a:extLst>
          </p:cNvPr>
          <p:cNvSpPr>
            <a:spLocks noGrp="1"/>
          </p:cNvSpPr>
          <p:nvPr>
            <p:ph type="sldNum" sz="quarter" idx="12"/>
          </p:nvPr>
        </p:nvSpPr>
        <p:spPr/>
        <p:txBody>
          <a:bodyPr/>
          <a:lstStyle/>
          <a:p>
            <a:fld id="{13397011-C6AF-4561-8AEF-0DCBEA7734D5}" type="slidenum">
              <a:rPr lang="en-US" smtClean="0"/>
              <a:t>4</a:t>
            </a:fld>
            <a:endParaRPr lang="en-US" dirty="0"/>
          </a:p>
        </p:txBody>
      </p:sp>
    </p:spTree>
    <p:extLst>
      <p:ext uri="{BB962C8B-B14F-4D97-AF65-F5344CB8AC3E}">
        <p14:creationId xmlns:p14="http://schemas.microsoft.com/office/powerpoint/2010/main" val="2131758678"/>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B3EFFE-A23B-F21F-1351-3BE79C4C741D}"/>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E1CE96E-175A-B3EA-C08D-F79036D2CCC4}"/>
              </a:ext>
            </a:extLst>
          </p:cNvPr>
          <p:cNvSpPr txBox="1"/>
          <p:nvPr/>
        </p:nvSpPr>
        <p:spPr>
          <a:xfrm>
            <a:off x="1180387" y="1166842"/>
            <a:ext cx="9831225" cy="4524315"/>
          </a:xfrm>
          <a:prstGeom prst="rect">
            <a:avLst/>
          </a:prstGeom>
          <a:noFill/>
        </p:spPr>
        <p:txBody>
          <a:bodyPr wrap="square">
            <a:spAutoFit/>
          </a:bodyPr>
          <a:lstStyle/>
          <a:p>
            <a:pPr>
              <a:defRPr/>
            </a:pPr>
            <a:r>
              <a:rPr lang="en-US" sz="3600" dirty="0">
                <a:solidFill>
                  <a:srgbClr val="FFFF99"/>
                </a:solidFill>
              </a:rPr>
              <a:t>Acts 2:38-39, NKJV</a:t>
            </a:r>
          </a:p>
          <a:p>
            <a:pPr>
              <a:defRPr/>
            </a:pPr>
            <a:r>
              <a:rPr lang="en-US" sz="3600" dirty="0">
                <a:solidFill>
                  <a:schemeClr val="bg1"/>
                </a:solidFill>
              </a:rPr>
              <a:t> “Then Peter said to them, “Repent, and let every one of you be baptized in the name of Jesus Christ for the remission of sins; and you shall receive the gift of the Holy Spirit. For the </a:t>
            </a:r>
            <a:r>
              <a:rPr lang="en-US" sz="3600" b="1" u="sng" dirty="0">
                <a:solidFill>
                  <a:srgbClr val="FFFF99"/>
                </a:solidFill>
              </a:rPr>
              <a:t>promise</a:t>
            </a:r>
            <a:r>
              <a:rPr lang="en-US" sz="3600" dirty="0">
                <a:solidFill>
                  <a:schemeClr val="bg1"/>
                </a:solidFill>
              </a:rPr>
              <a:t> is to you and to your children, and to all who are afar off, as many as the Lord our God will call.”</a:t>
            </a:r>
          </a:p>
        </p:txBody>
      </p:sp>
      <p:sp>
        <p:nvSpPr>
          <p:cNvPr id="2" name="Slide Number Placeholder 1">
            <a:extLst>
              <a:ext uri="{FF2B5EF4-FFF2-40B4-BE49-F238E27FC236}">
                <a16:creationId xmlns:a16="http://schemas.microsoft.com/office/drawing/2014/main" id="{E505D8BC-7D50-010B-55A1-959E71633224}"/>
              </a:ext>
            </a:extLst>
          </p:cNvPr>
          <p:cNvSpPr>
            <a:spLocks noGrp="1"/>
          </p:cNvSpPr>
          <p:nvPr>
            <p:ph type="sldNum" sz="quarter" idx="12"/>
          </p:nvPr>
        </p:nvSpPr>
        <p:spPr/>
        <p:txBody>
          <a:bodyPr/>
          <a:lstStyle/>
          <a:p>
            <a:fld id="{13397011-C6AF-4561-8AEF-0DCBEA7734D5}" type="slidenum">
              <a:rPr lang="en-US" smtClean="0"/>
              <a:t>40</a:t>
            </a:fld>
            <a:endParaRPr lang="en-US" dirty="0"/>
          </a:p>
        </p:txBody>
      </p:sp>
    </p:spTree>
    <p:extLst>
      <p:ext uri="{BB962C8B-B14F-4D97-AF65-F5344CB8AC3E}">
        <p14:creationId xmlns:p14="http://schemas.microsoft.com/office/powerpoint/2010/main" val="2977042363"/>
      </p:ext>
    </p:extLst>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C1D44F4-5D3A-339B-177A-D1CFA777CCB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D2E7726-000C-B27D-EC6A-8917AC5AAA9F}"/>
              </a:ext>
            </a:extLst>
          </p:cNvPr>
          <p:cNvSpPr txBox="1"/>
          <p:nvPr/>
        </p:nvSpPr>
        <p:spPr>
          <a:xfrm>
            <a:off x="1001994" y="1443841"/>
            <a:ext cx="10188012" cy="3970318"/>
          </a:xfrm>
          <a:prstGeom prst="rect">
            <a:avLst/>
          </a:prstGeom>
          <a:noFill/>
        </p:spPr>
        <p:txBody>
          <a:bodyPr wrap="square">
            <a:spAutoFit/>
          </a:bodyPr>
          <a:lstStyle/>
          <a:p>
            <a:r>
              <a:rPr lang="en-US" sz="3600" dirty="0">
                <a:solidFill>
                  <a:srgbClr val="FFFF99"/>
                </a:solidFill>
              </a:rPr>
              <a:t>Ephesians 1:13-14, NKJV</a:t>
            </a:r>
          </a:p>
          <a:p>
            <a:r>
              <a:rPr lang="en-US" sz="3600" dirty="0">
                <a:solidFill>
                  <a:schemeClr val="bg1"/>
                </a:solidFill>
              </a:rPr>
              <a:t>In Him you also trusted, after you heard the word of truth, the gospel of your salvation; in whom also, having believed, you were </a:t>
            </a:r>
            <a:r>
              <a:rPr lang="en-US" sz="3600" u="sng" dirty="0">
                <a:solidFill>
                  <a:schemeClr val="bg1"/>
                </a:solidFill>
              </a:rPr>
              <a:t>sealed with the Holy Spirit of promise</a:t>
            </a:r>
            <a:r>
              <a:rPr lang="en-US" sz="3600" dirty="0">
                <a:solidFill>
                  <a:schemeClr val="bg1"/>
                </a:solidFill>
              </a:rPr>
              <a:t>, 14 who is the </a:t>
            </a:r>
            <a:r>
              <a:rPr lang="en-US" sz="3600" u="sng" dirty="0">
                <a:solidFill>
                  <a:schemeClr val="bg1"/>
                </a:solidFill>
              </a:rPr>
              <a:t>guarantee</a:t>
            </a:r>
            <a:r>
              <a:rPr lang="en-US" sz="3600" dirty="0">
                <a:solidFill>
                  <a:schemeClr val="bg1"/>
                </a:solidFill>
              </a:rPr>
              <a:t> of our </a:t>
            </a:r>
            <a:r>
              <a:rPr lang="en-US" sz="3600" u="sng" dirty="0">
                <a:solidFill>
                  <a:schemeClr val="bg1"/>
                </a:solidFill>
              </a:rPr>
              <a:t>inheritance</a:t>
            </a:r>
            <a:r>
              <a:rPr lang="en-US" sz="3600" dirty="0">
                <a:solidFill>
                  <a:schemeClr val="bg1"/>
                </a:solidFill>
              </a:rPr>
              <a:t> until the redemption of the purchased possession, to the praise of His glory.</a:t>
            </a:r>
          </a:p>
        </p:txBody>
      </p:sp>
      <p:sp>
        <p:nvSpPr>
          <p:cNvPr id="2" name="Slide Number Placeholder 1">
            <a:extLst>
              <a:ext uri="{FF2B5EF4-FFF2-40B4-BE49-F238E27FC236}">
                <a16:creationId xmlns:a16="http://schemas.microsoft.com/office/drawing/2014/main" id="{3F35BFAC-7F1A-A404-3366-8AB0F263D17E}"/>
              </a:ext>
            </a:extLst>
          </p:cNvPr>
          <p:cNvSpPr>
            <a:spLocks noGrp="1"/>
          </p:cNvSpPr>
          <p:nvPr>
            <p:ph type="sldNum" sz="quarter" idx="12"/>
          </p:nvPr>
        </p:nvSpPr>
        <p:spPr/>
        <p:txBody>
          <a:bodyPr/>
          <a:lstStyle/>
          <a:p>
            <a:fld id="{13397011-C6AF-4561-8AEF-0DCBEA7734D5}" type="slidenum">
              <a:rPr lang="en-US" smtClean="0"/>
              <a:t>41</a:t>
            </a:fld>
            <a:endParaRPr lang="en-US" dirty="0"/>
          </a:p>
        </p:txBody>
      </p:sp>
    </p:spTree>
    <p:extLst>
      <p:ext uri="{BB962C8B-B14F-4D97-AF65-F5344CB8AC3E}">
        <p14:creationId xmlns:p14="http://schemas.microsoft.com/office/powerpoint/2010/main" val="3252960806"/>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2A84BA1-5FEB-7393-FB0F-431AC5DF71E8}"/>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24A249-90A4-AE42-CD72-CE432EA3E245}"/>
              </a:ext>
            </a:extLst>
          </p:cNvPr>
          <p:cNvSpPr>
            <a:spLocks noGrp="1"/>
          </p:cNvSpPr>
          <p:nvPr>
            <p:ph type="sldNum" sz="quarter" idx="12"/>
          </p:nvPr>
        </p:nvSpPr>
        <p:spPr/>
        <p:txBody>
          <a:bodyPr/>
          <a:lstStyle/>
          <a:p>
            <a:fld id="{13397011-C6AF-4561-8AEF-0DCBEA7734D5}" type="slidenum">
              <a:rPr lang="en-US" smtClean="0"/>
              <a:t>42</a:t>
            </a:fld>
            <a:endParaRPr lang="en-US" dirty="0"/>
          </a:p>
        </p:txBody>
      </p:sp>
      <p:sp>
        <p:nvSpPr>
          <p:cNvPr id="5" name="TextBox 4">
            <a:extLst>
              <a:ext uri="{FF2B5EF4-FFF2-40B4-BE49-F238E27FC236}">
                <a16:creationId xmlns:a16="http://schemas.microsoft.com/office/drawing/2014/main" id="{44593AB1-26DB-AE68-5AAB-EB58E55ADD6B}"/>
              </a:ext>
            </a:extLst>
          </p:cNvPr>
          <p:cNvSpPr txBox="1"/>
          <p:nvPr/>
        </p:nvSpPr>
        <p:spPr>
          <a:xfrm>
            <a:off x="1352015" y="1443841"/>
            <a:ext cx="9487969" cy="3970318"/>
          </a:xfrm>
          <a:prstGeom prst="rect">
            <a:avLst/>
          </a:prstGeom>
          <a:noFill/>
        </p:spPr>
        <p:txBody>
          <a:bodyPr wrap="square">
            <a:spAutoFit/>
          </a:bodyPr>
          <a:lstStyle/>
          <a:p>
            <a:r>
              <a:rPr lang="en-US" sz="3600" dirty="0">
                <a:solidFill>
                  <a:srgbClr val="FFFF99"/>
                </a:solidFill>
              </a:rPr>
              <a:t>2 Corinthians 1:20-22, NKJV</a:t>
            </a:r>
          </a:p>
          <a:p>
            <a:r>
              <a:rPr lang="en-US" sz="3600" dirty="0">
                <a:solidFill>
                  <a:schemeClr val="bg1"/>
                </a:solidFill>
              </a:rPr>
              <a:t>For all the </a:t>
            </a:r>
            <a:r>
              <a:rPr lang="en-US" sz="3600" u="sng" dirty="0">
                <a:solidFill>
                  <a:schemeClr val="bg1"/>
                </a:solidFill>
              </a:rPr>
              <a:t>promises</a:t>
            </a:r>
            <a:r>
              <a:rPr lang="en-US" sz="3600" dirty="0">
                <a:solidFill>
                  <a:schemeClr val="bg1"/>
                </a:solidFill>
              </a:rPr>
              <a:t> of God in Him are Yes, and in Him Amen, to the glory of God through us. </a:t>
            </a:r>
            <a:r>
              <a:rPr lang="en-US" sz="2800" dirty="0">
                <a:solidFill>
                  <a:schemeClr val="bg1"/>
                </a:solidFill>
              </a:rPr>
              <a:t>21</a:t>
            </a:r>
            <a:r>
              <a:rPr lang="en-US" sz="3600" dirty="0">
                <a:solidFill>
                  <a:schemeClr val="bg1"/>
                </a:solidFill>
              </a:rPr>
              <a:t> Now He who </a:t>
            </a:r>
            <a:r>
              <a:rPr lang="en-US" sz="3600" u="sng" dirty="0">
                <a:solidFill>
                  <a:schemeClr val="bg1"/>
                </a:solidFill>
              </a:rPr>
              <a:t>establishes</a:t>
            </a:r>
            <a:r>
              <a:rPr lang="en-US" sz="3600" dirty="0">
                <a:solidFill>
                  <a:schemeClr val="bg1"/>
                </a:solidFill>
              </a:rPr>
              <a:t> us with you in Christ and has </a:t>
            </a:r>
            <a:r>
              <a:rPr lang="en-US" sz="3600" u="sng" dirty="0">
                <a:solidFill>
                  <a:schemeClr val="bg1"/>
                </a:solidFill>
              </a:rPr>
              <a:t>anointed</a:t>
            </a:r>
            <a:r>
              <a:rPr lang="en-US" sz="3600" dirty="0">
                <a:solidFill>
                  <a:schemeClr val="bg1"/>
                </a:solidFill>
              </a:rPr>
              <a:t> us is God, </a:t>
            </a:r>
            <a:r>
              <a:rPr lang="en-US" sz="2800" dirty="0">
                <a:solidFill>
                  <a:schemeClr val="bg1"/>
                </a:solidFill>
              </a:rPr>
              <a:t>22</a:t>
            </a:r>
            <a:r>
              <a:rPr lang="en-US" sz="3600" dirty="0">
                <a:solidFill>
                  <a:schemeClr val="bg1"/>
                </a:solidFill>
              </a:rPr>
              <a:t> who also has </a:t>
            </a:r>
            <a:r>
              <a:rPr lang="en-US" sz="3600" u="sng" dirty="0">
                <a:solidFill>
                  <a:schemeClr val="bg1"/>
                </a:solidFill>
              </a:rPr>
              <a:t>sealed</a:t>
            </a:r>
            <a:r>
              <a:rPr lang="en-US" sz="3600" dirty="0">
                <a:solidFill>
                  <a:schemeClr val="bg1"/>
                </a:solidFill>
              </a:rPr>
              <a:t> us and given us the Spirit in our hearts as a </a:t>
            </a:r>
            <a:r>
              <a:rPr lang="en-US" sz="3600" u="sng" dirty="0">
                <a:solidFill>
                  <a:schemeClr val="bg1"/>
                </a:solidFill>
              </a:rPr>
              <a:t>guarantee</a:t>
            </a:r>
            <a:r>
              <a:rPr lang="en-US" sz="3600" dirty="0">
                <a:solidFill>
                  <a:schemeClr val="bg1"/>
                </a:solidFill>
              </a:rPr>
              <a:t>. </a:t>
            </a:r>
            <a:r>
              <a:rPr lang="en-US" sz="2800" dirty="0">
                <a:solidFill>
                  <a:schemeClr val="bg1"/>
                </a:solidFill>
              </a:rPr>
              <a:t>(earnest)</a:t>
            </a:r>
            <a:endParaRPr lang="en-US" sz="3600" dirty="0">
              <a:solidFill>
                <a:schemeClr val="bg1"/>
              </a:solidFill>
            </a:endParaRPr>
          </a:p>
        </p:txBody>
      </p:sp>
    </p:spTree>
    <p:extLst>
      <p:ext uri="{BB962C8B-B14F-4D97-AF65-F5344CB8AC3E}">
        <p14:creationId xmlns:p14="http://schemas.microsoft.com/office/powerpoint/2010/main" val="2582105648"/>
      </p:ext>
    </p:extLst>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3A8EC51-067B-150A-5C70-1B9E3987428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E247A3B-0896-9C8E-3D86-A5D8E2230DC5}"/>
              </a:ext>
            </a:extLst>
          </p:cNvPr>
          <p:cNvSpPr txBox="1"/>
          <p:nvPr/>
        </p:nvSpPr>
        <p:spPr>
          <a:xfrm>
            <a:off x="833838" y="1028343"/>
            <a:ext cx="10524324" cy="4801314"/>
          </a:xfrm>
          <a:prstGeom prst="rect">
            <a:avLst/>
          </a:prstGeom>
          <a:noFill/>
        </p:spPr>
        <p:txBody>
          <a:bodyPr wrap="square">
            <a:spAutoFit/>
          </a:bodyPr>
          <a:lstStyle/>
          <a:p>
            <a:r>
              <a:rPr lang="en-US" sz="3400" dirty="0">
                <a:solidFill>
                  <a:schemeClr val="bg1"/>
                </a:solidFill>
              </a:rPr>
              <a:t>The </a:t>
            </a:r>
            <a:r>
              <a:rPr lang="en-US" sz="3600" u="sng" dirty="0">
                <a:solidFill>
                  <a:srgbClr val="FFFF99"/>
                </a:solidFill>
              </a:rPr>
              <a:t>earnest</a:t>
            </a:r>
            <a:r>
              <a:rPr lang="en-US" sz="3400" dirty="0">
                <a:solidFill>
                  <a:schemeClr val="bg1"/>
                </a:solidFill>
              </a:rPr>
              <a:t> (</a:t>
            </a:r>
            <a:r>
              <a:rPr lang="en-US" sz="3400" u="sng" dirty="0">
                <a:solidFill>
                  <a:schemeClr val="bg1"/>
                </a:solidFill>
              </a:rPr>
              <a:t>guarantee</a:t>
            </a:r>
            <a:r>
              <a:rPr lang="en-US" sz="3400" dirty="0">
                <a:solidFill>
                  <a:schemeClr val="bg1"/>
                </a:solidFill>
              </a:rPr>
              <a:t>, </a:t>
            </a:r>
            <a:r>
              <a:rPr lang="en-US" sz="3400" u="sng" dirty="0">
                <a:solidFill>
                  <a:schemeClr val="bg1"/>
                </a:solidFill>
              </a:rPr>
              <a:t>pledge</a:t>
            </a:r>
            <a:r>
              <a:rPr lang="en-US" sz="3400" dirty="0">
                <a:solidFill>
                  <a:schemeClr val="bg1"/>
                </a:solidFill>
              </a:rPr>
              <a:t>, </a:t>
            </a:r>
            <a:r>
              <a:rPr lang="en-US" sz="3400" u="sng" dirty="0">
                <a:solidFill>
                  <a:schemeClr val="bg1"/>
                </a:solidFill>
              </a:rPr>
              <a:t>assurance</a:t>
            </a:r>
            <a:r>
              <a:rPr lang="en-US" sz="3400" dirty="0">
                <a:solidFill>
                  <a:schemeClr val="bg1"/>
                </a:solidFill>
              </a:rPr>
              <a:t>) of the Holy Spirit is assured through a </a:t>
            </a:r>
            <a:r>
              <a:rPr lang="en-US" sz="3400" u="sng" dirty="0">
                <a:solidFill>
                  <a:schemeClr val="bg1"/>
                </a:solidFill>
              </a:rPr>
              <a:t>covenant</a:t>
            </a:r>
            <a:r>
              <a:rPr lang="en-US" sz="3400" dirty="0">
                <a:solidFill>
                  <a:schemeClr val="bg1"/>
                </a:solidFill>
              </a:rPr>
              <a:t> </a:t>
            </a:r>
            <a:r>
              <a:rPr lang="en-US" sz="3400" u="sng" dirty="0">
                <a:solidFill>
                  <a:schemeClr val="bg1"/>
                </a:solidFill>
              </a:rPr>
              <a:t>agreement</a:t>
            </a:r>
            <a:r>
              <a:rPr lang="en-US" sz="3400" dirty="0">
                <a:solidFill>
                  <a:schemeClr val="bg1"/>
                </a:solidFill>
              </a:rPr>
              <a:t>. This is NOT a miraculous indwelling. This is not the Calvinistic view of “unconditional election,” nor the false view of the “perseverance of the saints” that teaches one cannot lose his salvation. Being </a:t>
            </a:r>
            <a:r>
              <a:rPr lang="en-US" sz="3400" u="sng" dirty="0">
                <a:solidFill>
                  <a:schemeClr val="bg1"/>
                </a:solidFill>
              </a:rPr>
              <a:t>sealed</a:t>
            </a:r>
            <a:r>
              <a:rPr lang="en-US" sz="3400" dirty="0">
                <a:solidFill>
                  <a:schemeClr val="bg1"/>
                </a:solidFill>
              </a:rPr>
              <a:t> with the Holy Spirit does not negate the conditions of obedience to God on our part. Nor does the term “in our hearts” supersedes the conditional covenant. </a:t>
            </a:r>
          </a:p>
        </p:txBody>
      </p:sp>
      <p:sp>
        <p:nvSpPr>
          <p:cNvPr id="2" name="Slide Number Placeholder 1">
            <a:extLst>
              <a:ext uri="{FF2B5EF4-FFF2-40B4-BE49-F238E27FC236}">
                <a16:creationId xmlns:a16="http://schemas.microsoft.com/office/drawing/2014/main" id="{1658BAB4-4A92-1396-EDD1-4B038E335696}"/>
              </a:ext>
            </a:extLst>
          </p:cNvPr>
          <p:cNvSpPr>
            <a:spLocks noGrp="1"/>
          </p:cNvSpPr>
          <p:nvPr>
            <p:ph type="sldNum" sz="quarter" idx="12"/>
          </p:nvPr>
        </p:nvSpPr>
        <p:spPr/>
        <p:txBody>
          <a:bodyPr/>
          <a:lstStyle/>
          <a:p>
            <a:fld id="{13397011-C6AF-4561-8AEF-0DCBEA7734D5}" type="slidenum">
              <a:rPr lang="en-US" smtClean="0"/>
              <a:t>43</a:t>
            </a:fld>
            <a:endParaRPr lang="en-US" dirty="0"/>
          </a:p>
        </p:txBody>
      </p:sp>
    </p:spTree>
    <p:extLst>
      <p:ext uri="{BB962C8B-B14F-4D97-AF65-F5344CB8AC3E}">
        <p14:creationId xmlns:p14="http://schemas.microsoft.com/office/powerpoint/2010/main" val="531616833"/>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EA47B89-3ABD-E212-3ADB-B390532552B2}"/>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8F8E234-5900-4A7C-33CA-DF3E8C0CBCBE}"/>
              </a:ext>
            </a:extLst>
          </p:cNvPr>
          <p:cNvSpPr>
            <a:spLocks noGrp="1"/>
          </p:cNvSpPr>
          <p:nvPr>
            <p:ph type="sldNum" sz="quarter" idx="12"/>
          </p:nvPr>
        </p:nvSpPr>
        <p:spPr/>
        <p:txBody>
          <a:bodyPr/>
          <a:lstStyle/>
          <a:p>
            <a:fld id="{13397011-C6AF-4561-8AEF-0DCBEA7734D5}" type="slidenum">
              <a:rPr lang="en-US" smtClean="0"/>
              <a:t>44</a:t>
            </a:fld>
            <a:endParaRPr lang="en-US" dirty="0"/>
          </a:p>
        </p:txBody>
      </p:sp>
      <p:sp>
        <p:nvSpPr>
          <p:cNvPr id="5" name="TextBox 4">
            <a:extLst>
              <a:ext uri="{FF2B5EF4-FFF2-40B4-BE49-F238E27FC236}">
                <a16:creationId xmlns:a16="http://schemas.microsoft.com/office/drawing/2014/main" id="{81522AAA-01DA-DA55-E08B-C0D21AE2682F}"/>
              </a:ext>
            </a:extLst>
          </p:cNvPr>
          <p:cNvSpPr txBox="1"/>
          <p:nvPr/>
        </p:nvSpPr>
        <p:spPr>
          <a:xfrm>
            <a:off x="1125374" y="859065"/>
            <a:ext cx="9941251" cy="5139869"/>
          </a:xfrm>
          <a:prstGeom prst="rect">
            <a:avLst/>
          </a:prstGeom>
          <a:noFill/>
        </p:spPr>
        <p:txBody>
          <a:bodyPr wrap="square">
            <a:spAutoFit/>
          </a:bodyPr>
          <a:lstStyle/>
          <a:p>
            <a:r>
              <a:rPr lang="en-US" sz="3200" dirty="0">
                <a:solidFill>
                  <a:srgbClr val="FFFF99"/>
                </a:solidFill>
              </a:rPr>
              <a:t>In 1975 O.C. Birdwell wrote,</a:t>
            </a:r>
          </a:p>
          <a:p>
            <a:r>
              <a:rPr lang="en-US" sz="3200" dirty="0">
                <a:solidFill>
                  <a:schemeClr val="bg1"/>
                </a:solidFill>
              </a:rPr>
              <a:t>The "heart" here is the same as the one "pricked" in Acts 2:37. It is the intellect or mind of man. The Holy Spirit came as a witness or pledge of our redemption. We hold this in our intellect or heart. It is held through witness and testimony. This is in complete harmony with what Paul said in 2 Cor. 1:22.</a:t>
            </a:r>
          </a:p>
          <a:p>
            <a:endParaRPr lang="en-US" sz="3200" dirty="0">
              <a:solidFill>
                <a:schemeClr val="bg1"/>
              </a:solidFill>
            </a:endParaRPr>
          </a:p>
          <a:p>
            <a:r>
              <a:rPr lang="en-US" sz="2000" dirty="0">
                <a:solidFill>
                  <a:schemeClr val="bg1"/>
                </a:solidFill>
              </a:rPr>
              <a:t>The Earnest of the Spirit</a:t>
            </a:r>
          </a:p>
          <a:p>
            <a:r>
              <a:rPr lang="en-US" sz="2000" dirty="0">
                <a:solidFill>
                  <a:schemeClr val="bg1"/>
                </a:solidFill>
              </a:rPr>
              <a:t>Truth Magazine XIX: 38, pp. 598-599</a:t>
            </a:r>
          </a:p>
          <a:p>
            <a:r>
              <a:rPr lang="en-US" sz="2000" dirty="0">
                <a:solidFill>
                  <a:schemeClr val="bg1"/>
                </a:solidFill>
              </a:rPr>
              <a:t>August 14, 1975</a:t>
            </a:r>
          </a:p>
        </p:txBody>
      </p:sp>
    </p:spTree>
    <p:extLst>
      <p:ext uri="{BB962C8B-B14F-4D97-AF65-F5344CB8AC3E}">
        <p14:creationId xmlns:p14="http://schemas.microsoft.com/office/powerpoint/2010/main" val="985281721"/>
      </p:ext>
    </p:extLst>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E2920-6CD2-E2E6-A00A-CEE17A9F4A2F}"/>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CDA1A63-03BC-21DA-FE86-F9B2416BD9C1}"/>
              </a:ext>
            </a:extLst>
          </p:cNvPr>
          <p:cNvSpPr>
            <a:spLocks noGrp="1"/>
          </p:cNvSpPr>
          <p:nvPr>
            <p:ph type="sldNum" sz="quarter" idx="12"/>
          </p:nvPr>
        </p:nvSpPr>
        <p:spPr/>
        <p:txBody>
          <a:bodyPr/>
          <a:lstStyle/>
          <a:p>
            <a:fld id="{13397011-C6AF-4561-8AEF-0DCBEA7734D5}" type="slidenum">
              <a:rPr lang="en-US" smtClean="0"/>
              <a:t>45</a:t>
            </a:fld>
            <a:endParaRPr lang="en-US" dirty="0"/>
          </a:p>
        </p:txBody>
      </p:sp>
      <p:sp>
        <p:nvSpPr>
          <p:cNvPr id="5" name="TextBox 4">
            <a:extLst>
              <a:ext uri="{FF2B5EF4-FFF2-40B4-BE49-F238E27FC236}">
                <a16:creationId xmlns:a16="http://schemas.microsoft.com/office/drawing/2014/main" id="{398D4188-9BBF-C5D4-AEB9-7C47D03FB56D}"/>
              </a:ext>
            </a:extLst>
          </p:cNvPr>
          <p:cNvSpPr txBox="1"/>
          <p:nvPr/>
        </p:nvSpPr>
        <p:spPr>
          <a:xfrm>
            <a:off x="408951" y="273419"/>
            <a:ext cx="10944850" cy="6001643"/>
          </a:xfrm>
          <a:prstGeom prst="rect">
            <a:avLst/>
          </a:prstGeom>
          <a:noFill/>
        </p:spPr>
        <p:txBody>
          <a:bodyPr wrap="square">
            <a:spAutoFit/>
          </a:bodyPr>
          <a:lstStyle/>
          <a:p>
            <a:r>
              <a:rPr lang="en-US" sz="4400" dirty="0">
                <a:solidFill>
                  <a:srgbClr val="FFFF99"/>
                </a:solidFill>
              </a:rPr>
              <a:t>It comes back to the age-old question: </a:t>
            </a:r>
          </a:p>
          <a:p>
            <a:r>
              <a:rPr lang="en-US" sz="4400" dirty="0">
                <a:solidFill>
                  <a:srgbClr val="FFFF99"/>
                </a:solidFill>
              </a:rPr>
              <a:t>“How can I know that I am saved?”</a:t>
            </a:r>
          </a:p>
          <a:p>
            <a:endParaRPr lang="en-US" sz="4400" dirty="0">
              <a:solidFill>
                <a:schemeClr val="bg1"/>
              </a:solidFill>
            </a:endParaRPr>
          </a:p>
          <a:p>
            <a:r>
              <a:rPr lang="en-US" sz="3600" dirty="0">
                <a:solidFill>
                  <a:srgbClr val="FFFF99"/>
                </a:solidFill>
              </a:rPr>
              <a:t>1 John 2:3,</a:t>
            </a:r>
            <a:r>
              <a:rPr lang="en-US" sz="3600" dirty="0">
                <a:solidFill>
                  <a:schemeClr val="bg1"/>
                </a:solidFill>
              </a:rPr>
              <a:t> Now by this we know that we know Him, </a:t>
            </a:r>
            <a:r>
              <a:rPr lang="en-US" sz="3600" u="sng" dirty="0">
                <a:solidFill>
                  <a:schemeClr val="bg1"/>
                </a:solidFill>
              </a:rPr>
              <a:t>if</a:t>
            </a:r>
            <a:r>
              <a:rPr lang="en-US" sz="3600" dirty="0">
                <a:solidFill>
                  <a:schemeClr val="bg1"/>
                </a:solidFill>
              </a:rPr>
              <a:t> we keep His commandments.</a:t>
            </a:r>
          </a:p>
          <a:p>
            <a:endParaRPr lang="en-US" sz="3600" dirty="0">
              <a:solidFill>
                <a:schemeClr val="bg1"/>
              </a:solidFill>
            </a:endParaRPr>
          </a:p>
          <a:p>
            <a:r>
              <a:rPr lang="en-US" sz="3600" dirty="0">
                <a:solidFill>
                  <a:srgbClr val="FFFF99"/>
                </a:solidFill>
              </a:rPr>
              <a:t>1 John 5:13, </a:t>
            </a:r>
            <a:r>
              <a:rPr lang="en-US" sz="3600" dirty="0">
                <a:solidFill>
                  <a:schemeClr val="bg1"/>
                </a:solidFill>
              </a:rPr>
              <a:t>These things I have written to you who believe in the name of the Son of God, that you may know that you have eternal life, and that you may </a:t>
            </a:r>
            <a:r>
              <a:rPr lang="en-US" sz="3600" u="sng" dirty="0">
                <a:solidFill>
                  <a:schemeClr val="bg1"/>
                </a:solidFill>
              </a:rPr>
              <a:t>continue</a:t>
            </a:r>
            <a:r>
              <a:rPr lang="en-US" sz="3600" dirty="0">
                <a:solidFill>
                  <a:schemeClr val="bg1"/>
                </a:solidFill>
              </a:rPr>
              <a:t> to believe in the name of the Son of God.</a:t>
            </a:r>
          </a:p>
        </p:txBody>
      </p:sp>
    </p:spTree>
    <p:extLst>
      <p:ext uri="{BB962C8B-B14F-4D97-AF65-F5344CB8AC3E}">
        <p14:creationId xmlns:p14="http://schemas.microsoft.com/office/powerpoint/2010/main" val="2225835276"/>
      </p:ext>
    </p:extLst>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F7E65-1877-FFBB-C6BA-62E7E58B5E3C}"/>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9E509C-060F-F8BB-889E-849054A04F0D}"/>
              </a:ext>
            </a:extLst>
          </p:cNvPr>
          <p:cNvSpPr>
            <a:spLocks noGrp="1"/>
          </p:cNvSpPr>
          <p:nvPr>
            <p:ph type="sldNum" sz="quarter" idx="12"/>
          </p:nvPr>
        </p:nvSpPr>
        <p:spPr/>
        <p:txBody>
          <a:bodyPr/>
          <a:lstStyle/>
          <a:p>
            <a:fld id="{13397011-C6AF-4561-8AEF-0DCBEA7734D5}" type="slidenum">
              <a:rPr lang="en-US" smtClean="0"/>
              <a:t>46</a:t>
            </a:fld>
            <a:endParaRPr lang="en-US" dirty="0"/>
          </a:p>
        </p:txBody>
      </p:sp>
      <p:sp>
        <p:nvSpPr>
          <p:cNvPr id="5" name="TextBox 4">
            <a:extLst>
              <a:ext uri="{FF2B5EF4-FFF2-40B4-BE49-F238E27FC236}">
                <a16:creationId xmlns:a16="http://schemas.microsoft.com/office/drawing/2014/main" id="{6ACB8B34-B4ED-A5C6-911B-5A74D38C21A2}"/>
              </a:ext>
            </a:extLst>
          </p:cNvPr>
          <p:cNvSpPr txBox="1"/>
          <p:nvPr/>
        </p:nvSpPr>
        <p:spPr>
          <a:xfrm>
            <a:off x="1646311" y="1720840"/>
            <a:ext cx="9053023" cy="3416320"/>
          </a:xfrm>
          <a:prstGeom prst="rect">
            <a:avLst/>
          </a:prstGeom>
          <a:noFill/>
        </p:spPr>
        <p:txBody>
          <a:bodyPr wrap="square">
            <a:spAutoFit/>
          </a:bodyPr>
          <a:lstStyle/>
          <a:p>
            <a:r>
              <a:rPr lang="en-US" sz="3600" dirty="0">
                <a:solidFill>
                  <a:srgbClr val="FFFF99"/>
                </a:solidFill>
              </a:rPr>
              <a:t>John 8:31-32, KJV</a:t>
            </a:r>
          </a:p>
          <a:p>
            <a:r>
              <a:rPr lang="en-US" sz="3600" dirty="0">
                <a:solidFill>
                  <a:schemeClr val="bg1"/>
                </a:solidFill>
              </a:rPr>
              <a:t>31 Then said Jesus to those Jews which believed on him, </a:t>
            </a:r>
            <a:r>
              <a:rPr lang="en-US" sz="3600" u="sng" dirty="0">
                <a:solidFill>
                  <a:schemeClr val="bg1"/>
                </a:solidFill>
              </a:rPr>
              <a:t>If ye continue in my word</a:t>
            </a:r>
            <a:r>
              <a:rPr lang="en-US" sz="3600" dirty="0">
                <a:solidFill>
                  <a:schemeClr val="bg1"/>
                </a:solidFill>
              </a:rPr>
              <a:t>, then are ye my disciples indeed; 32 And ye shall know the truth, and the truth shall make you free.</a:t>
            </a:r>
          </a:p>
        </p:txBody>
      </p:sp>
    </p:spTree>
    <p:extLst>
      <p:ext uri="{BB962C8B-B14F-4D97-AF65-F5344CB8AC3E}">
        <p14:creationId xmlns:p14="http://schemas.microsoft.com/office/powerpoint/2010/main" val="1847087566"/>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80D47-77F5-B0D8-1F4E-E7271DF1B73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579EE3-2BD9-3E42-F4BA-B6AB1AE575ED}"/>
              </a:ext>
            </a:extLst>
          </p:cNvPr>
          <p:cNvSpPr>
            <a:spLocks noGrp="1"/>
          </p:cNvSpPr>
          <p:nvPr>
            <p:ph type="sldNum" sz="quarter" idx="12"/>
          </p:nvPr>
        </p:nvSpPr>
        <p:spPr/>
        <p:txBody>
          <a:bodyPr/>
          <a:lstStyle/>
          <a:p>
            <a:fld id="{13397011-C6AF-4561-8AEF-0DCBEA7734D5}" type="slidenum">
              <a:rPr lang="en-US" smtClean="0"/>
              <a:t>47</a:t>
            </a:fld>
            <a:endParaRPr lang="en-US" dirty="0"/>
          </a:p>
        </p:txBody>
      </p:sp>
      <p:sp>
        <p:nvSpPr>
          <p:cNvPr id="5" name="TextBox 4">
            <a:extLst>
              <a:ext uri="{FF2B5EF4-FFF2-40B4-BE49-F238E27FC236}">
                <a16:creationId xmlns:a16="http://schemas.microsoft.com/office/drawing/2014/main" id="{4090BCA0-ED55-235D-68A4-79928ECDF425}"/>
              </a:ext>
            </a:extLst>
          </p:cNvPr>
          <p:cNvSpPr txBox="1"/>
          <p:nvPr/>
        </p:nvSpPr>
        <p:spPr>
          <a:xfrm>
            <a:off x="871137" y="682094"/>
            <a:ext cx="10482663" cy="5493812"/>
          </a:xfrm>
          <a:prstGeom prst="rect">
            <a:avLst/>
          </a:prstGeom>
          <a:noFill/>
        </p:spPr>
        <p:txBody>
          <a:bodyPr wrap="square">
            <a:spAutoFit/>
          </a:bodyPr>
          <a:lstStyle/>
          <a:p>
            <a:r>
              <a:rPr lang="en-US" sz="3600" dirty="0">
                <a:solidFill>
                  <a:srgbClr val="FFFF99"/>
                </a:solidFill>
              </a:rPr>
              <a:t>Colossians 1:21-23, KJV</a:t>
            </a:r>
          </a:p>
          <a:p>
            <a:r>
              <a:rPr lang="en-US" sz="2800" dirty="0">
                <a:solidFill>
                  <a:schemeClr val="bg1"/>
                </a:solidFill>
              </a:rPr>
              <a:t>21</a:t>
            </a:r>
            <a:r>
              <a:rPr lang="en-US" sz="3500" dirty="0">
                <a:solidFill>
                  <a:schemeClr val="bg1"/>
                </a:solidFill>
              </a:rPr>
              <a:t> And you, who once were alienated and enemies in your mind by wicked works, yet now He has </a:t>
            </a:r>
            <a:r>
              <a:rPr lang="en-US" sz="3500" u="sng" dirty="0">
                <a:solidFill>
                  <a:schemeClr val="bg1"/>
                </a:solidFill>
              </a:rPr>
              <a:t>reconciled</a:t>
            </a:r>
            <a:r>
              <a:rPr lang="en-US" sz="3500" dirty="0">
                <a:solidFill>
                  <a:schemeClr val="bg1"/>
                </a:solidFill>
              </a:rPr>
              <a:t> </a:t>
            </a:r>
            <a:r>
              <a:rPr lang="en-US" sz="2800" dirty="0">
                <a:solidFill>
                  <a:schemeClr val="bg1"/>
                </a:solidFill>
              </a:rPr>
              <a:t>22</a:t>
            </a:r>
            <a:r>
              <a:rPr lang="en-US" sz="3500" dirty="0">
                <a:solidFill>
                  <a:schemeClr val="bg1"/>
                </a:solidFill>
              </a:rPr>
              <a:t> in the body of His flesh through death, to present you </a:t>
            </a:r>
            <a:r>
              <a:rPr lang="en-US" sz="3500" u="sng" dirty="0">
                <a:solidFill>
                  <a:schemeClr val="bg1"/>
                </a:solidFill>
              </a:rPr>
              <a:t>holy</a:t>
            </a:r>
            <a:r>
              <a:rPr lang="en-US" sz="3500" dirty="0">
                <a:solidFill>
                  <a:schemeClr val="bg1"/>
                </a:solidFill>
              </a:rPr>
              <a:t>, and </a:t>
            </a:r>
            <a:r>
              <a:rPr lang="en-US" sz="3500" u="sng" dirty="0">
                <a:solidFill>
                  <a:schemeClr val="bg1"/>
                </a:solidFill>
              </a:rPr>
              <a:t>blameless</a:t>
            </a:r>
            <a:r>
              <a:rPr lang="en-US" sz="3500" dirty="0">
                <a:solidFill>
                  <a:schemeClr val="bg1"/>
                </a:solidFill>
              </a:rPr>
              <a:t>, and </a:t>
            </a:r>
            <a:r>
              <a:rPr lang="en-US" sz="3500" u="sng" dirty="0">
                <a:solidFill>
                  <a:schemeClr val="bg1"/>
                </a:solidFill>
              </a:rPr>
              <a:t>above reproach</a:t>
            </a:r>
            <a:r>
              <a:rPr lang="en-US" sz="3500" dirty="0">
                <a:solidFill>
                  <a:schemeClr val="bg1"/>
                </a:solidFill>
              </a:rPr>
              <a:t> in His sight— </a:t>
            </a:r>
            <a:r>
              <a:rPr lang="en-US" sz="2800" dirty="0">
                <a:solidFill>
                  <a:schemeClr val="bg1"/>
                </a:solidFill>
              </a:rPr>
              <a:t>23</a:t>
            </a:r>
            <a:r>
              <a:rPr lang="en-US" sz="3500" dirty="0">
                <a:solidFill>
                  <a:schemeClr val="bg1"/>
                </a:solidFill>
              </a:rPr>
              <a:t> </a:t>
            </a:r>
            <a:r>
              <a:rPr lang="en-US" sz="3500" u="sng" dirty="0">
                <a:solidFill>
                  <a:schemeClr val="bg1"/>
                </a:solidFill>
              </a:rPr>
              <a:t>if indeed you continue</a:t>
            </a:r>
            <a:r>
              <a:rPr lang="en-US" sz="3500" dirty="0">
                <a:solidFill>
                  <a:schemeClr val="bg1"/>
                </a:solidFill>
              </a:rPr>
              <a:t> in the faith, grounded and steadfast, and are not moved away from the hope of the gospel which you heard, which was preached to every creature under heaven, of which I, Paul, became a minister.</a:t>
            </a:r>
          </a:p>
        </p:txBody>
      </p:sp>
    </p:spTree>
    <p:extLst>
      <p:ext uri="{BB962C8B-B14F-4D97-AF65-F5344CB8AC3E}">
        <p14:creationId xmlns:p14="http://schemas.microsoft.com/office/powerpoint/2010/main" val="2744125457"/>
      </p:ext>
    </p:extLst>
  </p:cSld>
  <p:clrMapOvr>
    <a:masterClrMapping/>
  </p:clrMapOvr>
  <p:transitio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1DCF03-3A53-497F-351A-553298FF1CF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BF451B-28D0-FE9D-922A-3F7DD5816D35}"/>
              </a:ext>
            </a:extLst>
          </p:cNvPr>
          <p:cNvSpPr>
            <a:spLocks noGrp="1"/>
          </p:cNvSpPr>
          <p:nvPr>
            <p:ph type="sldNum" sz="quarter" idx="12"/>
          </p:nvPr>
        </p:nvSpPr>
        <p:spPr/>
        <p:txBody>
          <a:bodyPr/>
          <a:lstStyle/>
          <a:p>
            <a:fld id="{13397011-C6AF-4561-8AEF-0DCBEA7734D5}" type="slidenum">
              <a:rPr lang="en-US" smtClean="0"/>
              <a:t>48</a:t>
            </a:fld>
            <a:endParaRPr lang="en-US" dirty="0"/>
          </a:p>
        </p:txBody>
      </p:sp>
      <p:sp>
        <p:nvSpPr>
          <p:cNvPr id="5" name="TextBox 4">
            <a:extLst>
              <a:ext uri="{FF2B5EF4-FFF2-40B4-BE49-F238E27FC236}">
                <a16:creationId xmlns:a16="http://schemas.microsoft.com/office/drawing/2014/main" id="{0B3BB6EE-8635-3065-24D6-F2B7EAAA3AFA}"/>
              </a:ext>
            </a:extLst>
          </p:cNvPr>
          <p:cNvSpPr txBox="1"/>
          <p:nvPr/>
        </p:nvSpPr>
        <p:spPr>
          <a:xfrm>
            <a:off x="971817" y="1720840"/>
            <a:ext cx="10248366" cy="3477875"/>
          </a:xfrm>
          <a:prstGeom prst="rect">
            <a:avLst/>
          </a:prstGeom>
          <a:noFill/>
        </p:spPr>
        <p:txBody>
          <a:bodyPr wrap="square">
            <a:spAutoFit/>
          </a:bodyPr>
          <a:lstStyle/>
          <a:p>
            <a:r>
              <a:rPr lang="en-US" sz="3800" dirty="0">
                <a:solidFill>
                  <a:srgbClr val="FFFF99"/>
                </a:solidFill>
              </a:rPr>
              <a:t>1 Corinthians 15:1-2 </a:t>
            </a:r>
            <a:r>
              <a:rPr lang="en-US" sz="3600" dirty="0">
                <a:solidFill>
                  <a:srgbClr val="FFFF99"/>
                </a:solidFill>
              </a:rPr>
              <a:t>(NKJV)</a:t>
            </a:r>
          </a:p>
          <a:p>
            <a:r>
              <a:rPr lang="en-US" sz="3600" dirty="0">
                <a:solidFill>
                  <a:schemeClr val="bg1"/>
                </a:solidFill>
              </a:rPr>
              <a:t>Moreover, brethren, I declare to you the </a:t>
            </a:r>
            <a:r>
              <a:rPr lang="en-US" sz="3600" u="sng" dirty="0">
                <a:solidFill>
                  <a:schemeClr val="bg1"/>
                </a:solidFill>
              </a:rPr>
              <a:t>gospel</a:t>
            </a:r>
            <a:r>
              <a:rPr lang="en-US" sz="3600" dirty="0">
                <a:solidFill>
                  <a:schemeClr val="bg1"/>
                </a:solidFill>
              </a:rPr>
              <a:t> which I preached to you, which also you </a:t>
            </a:r>
            <a:r>
              <a:rPr lang="en-US" sz="3600" u="sng" dirty="0">
                <a:solidFill>
                  <a:schemeClr val="bg1"/>
                </a:solidFill>
              </a:rPr>
              <a:t>received</a:t>
            </a:r>
            <a:r>
              <a:rPr lang="en-US" sz="3600" dirty="0">
                <a:solidFill>
                  <a:schemeClr val="bg1"/>
                </a:solidFill>
              </a:rPr>
              <a:t> and in which you </a:t>
            </a:r>
            <a:r>
              <a:rPr lang="en-US" sz="3600" u="sng" dirty="0">
                <a:solidFill>
                  <a:schemeClr val="bg1"/>
                </a:solidFill>
              </a:rPr>
              <a:t>stand</a:t>
            </a:r>
            <a:r>
              <a:rPr lang="en-US" sz="3600" dirty="0">
                <a:solidFill>
                  <a:schemeClr val="bg1"/>
                </a:solidFill>
              </a:rPr>
              <a:t>, by which also you are </a:t>
            </a:r>
            <a:r>
              <a:rPr lang="en-US" sz="3600" u="sng" dirty="0">
                <a:solidFill>
                  <a:schemeClr val="bg1"/>
                </a:solidFill>
              </a:rPr>
              <a:t>saved</a:t>
            </a:r>
            <a:r>
              <a:rPr lang="en-US" sz="3600" dirty="0">
                <a:solidFill>
                  <a:schemeClr val="bg1"/>
                </a:solidFill>
              </a:rPr>
              <a:t>, </a:t>
            </a:r>
            <a:r>
              <a:rPr lang="en-US" sz="3600" u="sng" dirty="0">
                <a:solidFill>
                  <a:schemeClr val="bg1"/>
                </a:solidFill>
              </a:rPr>
              <a:t>if you hold fast </a:t>
            </a:r>
            <a:r>
              <a:rPr lang="en-US" sz="3600" dirty="0">
                <a:solidFill>
                  <a:schemeClr val="bg1"/>
                </a:solidFill>
              </a:rPr>
              <a:t>that </a:t>
            </a:r>
            <a:r>
              <a:rPr lang="en-US" sz="3600" u="sng" dirty="0">
                <a:solidFill>
                  <a:schemeClr val="bg1"/>
                </a:solidFill>
              </a:rPr>
              <a:t>word</a:t>
            </a:r>
            <a:r>
              <a:rPr lang="en-US" sz="3600" dirty="0">
                <a:solidFill>
                  <a:schemeClr val="bg1"/>
                </a:solidFill>
              </a:rPr>
              <a:t> which I preached to you—unless you believed in vain.</a:t>
            </a:r>
          </a:p>
        </p:txBody>
      </p:sp>
    </p:spTree>
    <p:extLst>
      <p:ext uri="{BB962C8B-B14F-4D97-AF65-F5344CB8AC3E}">
        <p14:creationId xmlns:p14="http://schemas.microsoft.com/office/powerpoint/2010/main" val="2944059080"/>
      </p:ext>
    </p:extLst>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CB44D-0E61-4C7C-6441-993C8F3669ED}"/>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1C65E93-FF96-367A-3FD1-FEC86FECADE5}"/>
              </a:ext>
            </a:extLst>
          </p:cNvPr>
          <p:cNvSpPr>
            <a:spLocks noGrp="1"/>
          </p:cNvSpPr>
          <p:nvPr>
            <p:ph type="sldNum" sz="quarter" idx="12"/>
          </p:nvPr>
        </p:nvSpPr>
        <p:spPr/>
        <p:txBody>
          <a:bodyPr/>
          <a:lstStyle/>
          <a:p>
            <a:fld id="{13397011-C6AF-4561-8AEF-0DCBEA7734D5}" type="slidenum">
              <a:rPr lang="en-US" smtClean="0"/>
              <a:t>49</a:t>
            </a:fld>
            <a:endParaRPr lang="en-US" dirty="0"/>
          </a:p>
        </p:txBody>
      </p:sp>
      <p:sp>
        <p:nvSpPr>
          <p:cNvPr id="5" name="TextBox 4">
            <a:extLst>
              <a:ext uri="{FF2B5EF4-FFF2-40B4-BE49-F238E27FC236}">
                <a16:creationId xmlns:a16="http://schemas.microsoft.com/office/drawing/2014/main" id="{25D00D03-1B0A-04F4-88DE-9360D0DBFAA2}"/>
              </a:ext>
            </a:extLst>
          </p:cNvPr>
          <p:cNvSpPr txBox="1"/>
          <p:nvPr/>
        </p:nvSpPr>
        <p:spPr>
          <a:xfrm>
            <a:off x="1723846" y="1997839"/>
            <a:ext cx="8966943" cy="2862322"/>
          </a:xfrm>
          <a:prstGeom prst="rect">
            <a:avLst/>
          </a:prstGeom>
          <a:noFill/>
        </p:spPr>
        <p:txBody>
          <a:bodyPr wrap="square">
            <a:spAutoFit/>
          </a:bodyPr>
          <a:lstStyle/>
          <a:p>
            <a:r>
              <a:rPr lang="en-US" sz="3600" dirty="0">
                <a:solidFill>
                  <a:srgbClr val="FFFF99"/>
                </a:solidFill>
              </a:rPr>
              <a:t>Galatians 5:22-23 ESV</a:t>
            </a:r>
          </a:p>
          <a:p>
            <a:r>
              <a:rPr lang="en-US" sz="3600" dirty="0">
                <a:solidFill>
                  <a:schemeClr val="bg1"/>
                </a:solidFill>
              </a:rPr>
              <a:t>But the </a:t>
            </a:r>
            <a:r>
              <a:rPr lang="en-US" sz="3600" u="sng" dirty="0">
                <a:solidFill>
                  <a:schemeClr val="bg1"/>
                </a:solidFill>
              </a:rPr>
              <a:t>fruit</a:t>
            </a:r>
            <a:r>
              <a:rPr lang="en-US" sz="3600" dirty="0">
                <a:solidFill>
                  <a:schemeClr val="bg1"/>
                </a:solidFill>
              </a:rPr>
              <a:t> of the Spirit is love, joy, peace, patience, kindness, goodness, faithfulness, gentleness, self-control; against such things there is no law.</a:t>
            </a:r>
          </a:p>
        </p:txBody>
      </p:sp>
    </p:spTree>
    <p:extLst>
      <p:ext uri="{BB962C8B-B14F-4D97-AF65-F5344CB8AC3E}">
        <p14:creationId xmlns:p14="http://schemas.microsoft.com/office/powerpoint/2010/main" val="4026707007"/>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FE768BD-191F-D7E7-E5D5-298E443D2CDB}"/>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B889BE1A-363C-CAA1-09FF-549290F83C07}"/>
              </a:ext>
            </a:extLst>
          </p:cNvPr>
          <p:cNvSpPr txBox="1"/>
          <p:nvPr/>
        </p:nvSpPr>
        <p:spPr>
          <a:xfrm>
            <a:off x="368551" y="315197"/>
            <a:ext cx="11454897" cy="5755422"/>
          </a:xfrm>
          <a:prstGeom prst="rect">
            <a:avLst/>
          </a:prstGeom>
          <a:noFill/>
        </p:spPr>
        <p:txBody>
          <a:bodyPr wrap="square">
            <a:spAutoFit/>
          </a:bodyPr>
          <a:lstStyle/>
          <a:p>
            <a:r>
              <a:rPr lang="en-US" sz="4800" dirty="0">
                <a:solidFill>
                  <a:srgbClr val="FFFF99"/>
                </a:solidFill>
              </a:rPr>
              <a:t>How Did The Spirit Spiritually Manifest Himself in the Days of the Bible?</a:t>
            </a:r>
          </a:p>
          <a:p>
            <a:endParaRPr lang="en-US" sz="2000" dirty="0">
              <a:solidFill>
                <a:schemeClr val="bg1"/>
              </a:solidFill>
            </a:endParaRPr>
          </a:p>
          <a:p>
            <a:pPr marL="571500" indent="-571500">
              <a:buFont typeface="Wingdings" panose="05000000000000000000" pitchFamily="2" charset="2"/>
              <a:buChar char="ü"/>
            </a:pPr>
            <a:r>
              <a:rPr lang="en-US" sz="4000" dirty="0">
                <a:solidFill>
                  <a:schemeClr val="bg1"/>
                </a:solidFill>
              </a:rPr>
              <a:t>Directly</a:t>
            </a:r>
          </a:p>
          <a:p>
            <a:pPr marL="571500" indent="-571500">
              <a:buFont typeface="Wingdings" panose="05000000000000000000" pitchFamily="2" charset="2"/>
              <a:buChar char="ü"/>
            </a:pPr>
            <a:r>
              <a:rPr lang="en-US" sz="4000" dirty="0">
                <a:solidFill>
                  <a:schemeClr val="bg1"/>
                </a:solidFill>
              </a:rPr>
              <a:t>Dreams</a:t>
            </a:r>
          </a:p>
          <a:p>
            <a:pPr marL="571500" indent="-571500">
              <a:buFont typeface="Wingdings" panose="05000000000000000000" pitchFamily="2" charset="2"/>
              <a:buChar char="ü"/>
            </a:pPr>
            <a:r>
              <a:rPr lang="en-US" sz="4000" dirty="0">
                <a:solidFill>
                  <a:schemeClr val="bg1"/>
                </a:solidFill>
              </a:rPr>
              <a:t>Visions</a:t>
            </a:r>
          </a:p>
          <a:p>
            <a:pPr marL="571500" indent="-571500">
              <a:buFont typeface="Wingdings" panose="05000000000000000000" pitchFamily="2" charset="2"/>
              <a:buChar char="ü"/>
            </a:pPr>
            <a:r>
              <a:rPr lang="en-US" sz="4000" dirty="0">
                <a:solidFill>
                  <a:schemeClr val="bg1"/>
                </a:solidFill>
              </a:rPr>
              <a:t>Prophecies</a:t>
            </a:r>
          </a:p>
          <a:p>
            <a:pPr marL="571500" indent="-571500">
              <a:buFont typeface="Wingdings" panose="05000000000000000000" pitchFamily="2" charset="2"/>
              <a:buChar char="ü"/>
            </a:pPr>
            <a:r>
              <a:rPr lang="en-US" sz="4000" dirty="0">
                <a:solidFill>
                  <a:schemeClr val="bg1"/>
                </a:solidFill>
              </a:rPr>
              <a:t>Miracles</a:t>
            </a:r>
          </a:p>
          <a:p>
            <a:pPr marL="571500" indent="-571500">
              <a:buFont typeface="Wingdings" panose="05000000000000000000" pitchFamily="2" charset="2"/>
              <a:buChar char="ü"/>
            </a:pPr>
            <a:r>
              <a:rPr lang="en-US" sz="4000" dirty="0">
                <a:solidFill>
                  <a:schemeClr val="bg1"/>
                </a:solidFill>
              </a:rPr>
              <a:t>Revelation</a:t>
            </a:r>
          </a:p>
        </p:txBody>
      </p:sp>
      <p:sp>
        <p:nvSpPr>
          <p:cNvPr id="2" name="TextBox 3">
            <a:extLst>
              <a:ext uri="{FF2B5EF4-FFF2-40B4-BE49-F238E27FC236}">
                <a16:creationId xmlns:a16="http://schemas.microsoft.com/office/drawing/2014/main" id="{7898DF76-7DB5-4BEB-E985-3BC239BB9A9C}"/>
              </a:ext>
            </a:extLst>
          </p:cNvPr>
          <p:cNvSpPr txBox="1">
            <a:spLocks noChangeArrowheads="1"/>
          </p:cNvSpPr>
          <p:nvPr/>
        </p:nvSpPr>
        <p:spPr bwMode="auto">
          <a:xfrm>
            <a:off x="4493306" y="3429000"/>
            <a:ext cx="6445310" cy="707886"/>
          </a:xfrm>
          <a:prstGeom prst="rect">
            <a:avLst/>
          </a:prstGeom>
          <a:solidFill>
            <a:srgbClr val="FFFFCC"/>
          </a:solidFill>
          <a:ln w="76200">
            <a:solidFill>
              <a:srgbClr val="FFFFCC"/>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lgn="ctr">
              <a:spcBef>
                <a:spcPct val="0"/>
              </a:spcBef>
              <a:buClrTx/>
              <a:buSzTx/>
              <a:buFontTx/>
              <a:buNone/>
            </a:pPr>
            <a:r>
              <a:rPr lang="en-US" altLang="en-US" sz="4000" dirty="0">
                <a:ln>
                  <a:solidFill>
                    <a:sysClr val="windowText" lastClr="000000"/>
                  </a:solidFill>
                </a:ln>
                <a:latin typeface="+mj-lt"/>
              </a:rPr>
              <a:t>Served a distinct purpose</a:t>
            </a:r>
          </a:p>
        </p:txBody>
      </p:sp>
      <p:sp>
        <p:nvSpPr>
          <p:cNvPr id="3" name="Slide Number Placeholder 2">
            <a:extLst>
              <a:ext uri="{FF2B5EF4-FFF2-40B4-BE49-F238E27FC236}">
                <a16:creationId xmlns:a16="http://schemas.microsoft.com/office/drawing/2014/main" id="{EAC41141-B739-AD59-15EF-5F36FC338A4E}"/>
              </a:ext>
            </a:extLst>
          </p:cNvPr>
          <p:cNvSpPr>
            <a:spLocks noGrp="1"/>
          </p:cNvSpPr>
          <p:nvPr>
            <p:ph type="sldNum" sz="quarter" idx="12"/>
          </p:nvPr>
        </p:nvSpPr>
        <p:spPr/>
        <p:txBody>
          <a:bodyPr/>
          <a:lstStyle/>
          <a:p>
            <a:fld id="{13397011-C6AF-4561-8AEF-0DCBEA7734D5}" type="slidenum">
              <a:rPr lang="en-US" smtClean="0"/>
              <a:t>5</a:t>
            </a:fld>
            <a:endParaRPr lang="en-US" dirty="0"/>
          </a:p>
        </p:txBody>
      </p:sp>
    </p:spTree>
    <p:extLst>
      <p:ext uri="{BB962C8B-B14F-4D97-AF65-F5344CB8AC3E}">
        <p14:creationId xmlns:p14="http://schemas.microsoft.com/office/powerpoint/2010/main" val="4000304635"/>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6542E-7B15-6C45-0DCD-D9608A29D9A7}"/>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0D8FB4-9893-055D-5E4E-E4A1BE5979D1}"/>
              </a:ext>
            </a:extLst>
          </p:cNvPr>
          <p:cNvSpPr>
            <a:spLocks noGrp="1"/>
          </p:cNvSpPr>
          <p:nvPr>
            <p:ph type="sldNum" sz="quarter" idx="12"/>
          </p:nvPr>
        </p:nvSpPr>
        <p:spPr/>
        <p:txBody>
          <a:bodyPr/>
          <a:lstStyle/>
          <a:p>
            <a:fld id="{13397011-C6AF-4561-8AEF-0DCBEA7734D5}" type="slidenum">
              <a:rPr lang="en-US" smtClean="0"/>
              <a:t>50</a:t>
            </a:fld>
            <a:endParaRPr lang="en-US" dirty="0"/>
          </a:p>
        </p:txBody>
      </p:sp>
      <p:sp>
        <p:nvSpPr>
          <p:cNvPr id="4" name="TextBox 3">
            <a:extLst>
              <a:ext uri="{FF2B5EF4-FFF2-40B4-BE49-F238E27FC236}">
                <a16:creationId xmlns:a16="http://schemas.microsoft.com/office/drawing/2014/main" id="{EB005FCE-0FC7-D51B-8B17-664B2D8AC7E4}"/>
              </a:ext>
            </a:extLst>
          </p:cNvPr>
          <p:cNvSpPr txBox="1"/>
          <p:nvPr/>
        </p:nvSpPr>
        <p:spPr>
          <a:xfrm>
            <a:off x="3047288" y="2705725"/>
            <a:ext cx="6097424" cy="1446550"/>
          </a:xfrm>
          <a:prstGeom prst="rect">
            <a:avLst/>
          </a:prstGeom>
          <a:noFill/>
        </p:spPr>
        <p:txBody>
          <a:bodyPr wrap="square">
            <a:spAutoFit/>
          </a:bodyPr>
          <a:lstStyle/>
          <a:p>
            <a:pPr algn="ctr"/>
            <a:r>
              <a:rPr lang="en-US" sz="8800" dirty="0">
                <a:solidFill>
                  <a:srgbClr val="FFFF99"/>
                </a:solidFill>
              </a:rPr>
              <a:t>Word</a:t>
            </a:r>
            <a:endParaRPr lang="en-US" sz="2000" dirty="0">
              <a:solidFill>
                <a:srgbClr val="FFFF99"/>
              </a:solidFill>
            </a:endParaRPr>
          </a:p>
        </p:txBody>
      </p:sp>
    </p:spTree>
    <p:extLst>
      <p:ext uri="{BB962C8B-B14F-4D97-AF65-F5344CB8AC3E}">
        <p14:creationId xmlns:p14="http://schemas.microsoft.com/office/powerpoint/2010/main" val="390172650"/>
      </p:ext>
    </p:extLst>
  </p:cSld>
  <p:clrMapOvr>
    <a:masterClrMapping/>
  </p:clrMapOvr>
  <p:transition spd="slow">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6DEAC-B2B8-1A4F-604C-F9395F604F4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B82F7BE-2C40-212F-7B20-1EC2DA991150}"/>
              </a:ext>
            </a:extLst>
          </p:cNvPr>
          <p:cNvSpPr txBox="1"/>
          <p:nvPr/>
        </p:nvSpPr>
        <p:spPr>
          <a:xfrm>
            <a:off x="888803" y="1720840"/>
            <a:ext cx="10414393" cy="3416320"/>
          </a:xfrm>
          <a:prstGeom prst="rect">
            <a:avLst/>
          </a:prstGeom>
          <a:noFill/>
        </p:spPr>
        <p:txBody>
          <a:bodyPr wrap="square">
            <a:spAutoFit/>
          </a:bodyPr>
          <a:lstStyle/>
          <a:p>
            <a:pPr marL="514350" indent="-514350">
              <a:buAutoNum type="arabicPeriod" startAt="4"/>
              <a:defRPr/>
            </a:pPr>
            <a:r>
              <a:rPr lang="en-US" sz="3600" dirty="0">
                <a:solidFill>
                  <a:schemeClr val="bg1"/>
                </a:solidFill>
              </a:rPr>
              <a:t>The </a:t>
            </a:r>
            <a:r>
              <a:rPr lang="en-US" sz="3600" b="1" u="sng" dirty="0">
                <a:solidFill>
                  <a:srgbClr val="FFFF99"/>
                </a:solidFill>
              </a:rPr>
              <a:t>WORD</a:t>
            </a:r>
            <a:r>
              <a:rPr lang="en-US" sz="3600" b="1" dirty="0">
                <a:solidFill>
                  <a:schemeClr val="bg1"/>
                </a:solidFill>
              </a:rPr>
              <a:t> </a:t>
            </a:r>
            <a:r>
              <a:rPr lang="en-US" sz="3600" dirty="0">
                <a:solidFill>
                  <a:schemeClr val="bg1"/>
                </a:solidFill>
              </a:rPr>
              <a:t>is most certainly a gift. As we have repeatedly discussed, is the </a:t>
            </a:r>
            <a:r>
              <a:rPr lang="en-US" sz="3600" u="sng" dirty="0">
                <a:solidFill>
                  <a:schemeClr val="bg1"/>
                </a:solidFill>
              </a:rPr>
              <a:t>power of God</a:t>
            </a:r>
            <a:r>
              <a:rPr lang="en-US" sz="3600" dirty="0">
                <a:solidFill>
                  <a:schemeClr val="bg1"/>
                </a:solidFill>
              </a:rPr>
              <a:t> unto salvation </a:t>
            </a:r>
            <a:r>
              <a:rPr lang="en-US" sz="3600" dirty="0">
                <a:solidFill>
                  <a:srgbClr val="FFFF99"/>
                </a:solidFill>
              </a:rPr>
              <a:t>(Rom.1:16)</a:t>
            </a:r>
            <a:r>
              <a:rPr lang="en-US" sz="3600" dirty="0">
                <a:solidFill>
                  <a:schemeClr val="bg1"/>
                </a:solidFill>
              </a:rPr>
              <a:t>. We cannot deny that this God’s plan of salvation </a:t>
            </a:r>
            <a:r>
              <a:rPr lang="en-US" sz="3200" dirty="0">
                <a:solidFill>
                  <a:schemeClr val="bg1"/>
                </a:solidFill>
              </a:rPr>
              <a:t>(righteousness, grace, faith, word, etc.)</a:t>
            </a:r>
            <a:r>
              <a:rPr lang="en-US" sz="3600" dirty="0">
                <a:solidFill>
                  <a:schemeClr val="bg1"/>
                </a:solidFill>
              </a:rPr>
              <a:t> is the guide we must have to obtain a home in Heaven.</a:t>
            </a:r>
            <a:endParaRPr lang="en-US" sz="3200" dirty="0">
              <a:solidFill>
                <a:schemeClr val="bg1"/>
              </a:solidFill>
            </a:endParaRPr>
          </a:p>
        </p:txBody>
      </p:sp>
      <p:sp>
        <p:nvSpPr>
          <p:cNvPr id="2" name="Slide Number Placeholder 1">
            <a:extLst>
              <a:ext uri="{FF2B5EF4-FFF2-40B4-BE49-F238E27FC236}">
                <a16:creationId xmlns:a16="http://schemas.microsoft.com/office/drawing/2014/main" id="{E17FE482-1C45-522F-42D8-A567C32CA35A}"/>
              </a:ext>
            </a:extLst>
          </p:cNvPr>
          <p:cNvSpPr>
            <a:spLocks noGrp="1"/>
          </p:cNvSpPr>
          <p:nvPr>
            <p:ph type="sldNum" sz="quarter" idx="12"/>
          </p:nvPr>
        </p:nvSpPr>
        <p:spPr/>
        <p:txBody>
          <a:bodyPr/>
          <a:lstStyle/>
          <a:p>
            <a:fld id="{13397011-C6AF-4561-8AEF-0DCBEA7734D5}" type="slidenum">
              <a:rPr lang="en-US" smtClean="0"/>
              <a:t>51</a:t>
            </a:fld>
            <a:endParaRPr lang="en-US" dirty="0"/>
          </a:p>
        </p:txBody>
      </p:sp>
    </p:spTree>
    <p:extLst>
      <p:ext uri="{BB962C8B-B14F-4D97-AF65-F5344CB8AC3E}">
        <p14:creationId xmlns:p14="http://schemas.microsoft.com/office/powerpoint/2010/main" val="3705003315"/>
      </p:ext>
    </p:extLst>
  </p:cSld>
  <p:clrMapOvr>
    <a:masterClrMapping/>
  </p:clrMapOvr>
  <p:transition spd="slow">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CA94F-E666-09AF-4D9B-6AB5BEC39ABE}"/>
            </a:ext>
          </a:extLst>
        </p:cNvPr>
        <p:cNvGrpSpPr/>
        <p:nvPr/>
      </p:nvGrpSpPr>
      <p:grpSpPr>
        <a:xfrm>
          <a:off x="0" y="0"/>
          <a:ext cx="0" cy="0"/>
          <a:chOff x="0" y="0"/>
          <a:chExt cx="0" cy="0"/>
        </a:xfrm>
      </p:grpSpPr>
      <p:sp>
        <p:nvSpPr>
          <p:cNvPr id="111618" name="TextBox 2">
            <a:extLst>
              <a:ext uri="{FF2B5EF4-FFF2-40B4-BE49-F238E27FC236}">
                <a16:creationId xmlns:a16="http://schemas.microsoft.com/office/drawing/2014/main" id="{77A49686-AAA5-0DB6-94B5-28CC4CA73AFA}"/>
              </a:ext>
            </a:extLst>
          </p:cNvPr>
          <p:cNvSpPr txBox="1">
            <a:spLocks noChangeArrowheads="1"/>
          </p:cNvSpPr>
          <p:nvPr/>
        </p:nvSpPr>
        <p:spPr bwMode="auto">
          <a:xfrm>
            <a:off x="1393269" y="1997839"/>
            <a:ext cx="94054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3600" dirty="0">
                <a:solidFill>
                  <a:srgbClr val="FFFF99"/>
                </a:solidFill>
                <a:latin typeface="Arial" panose="020B0604020202020204" pitchFamily="34" charset="0"/>
                <a:cs typeface="Arial" panose="020B0604020202020204" pitchFamily="34" charset="0"/>
              </a:rPr>
              <a:t>Romans 1:16, NKJV</a:t>
            </a:r>
          </a:p>
          <a:p>
            <a:pPr>
              <a:spcBef>
                <a:spcPct val="0"/>
              </a:spcBef>
              <a:buClrTx/>
              <a:buSzTx/>
              <a:buFontTx/>
              <a:buNone/>
            </a:pPr>
            <a:r>
              <a:rPr lang="en-US" altLang="en-US" sz="3600" dirty="0">
                <a:solidFill>
                  <a:schemeClr val="bg1"/>
                </a:solidFill>
                <a:latin typeface="Arial" panose="020B0604020202020204" pitchFamily="34" charset="0"/>
                <a:cs typeface="Arial" panose="020B0604020202020204" pitchFamily="34" charset="0"/>
              </a:rPr>
              <a:t>For I am not ashamed of the </a:t>
            </a:r>
            <a:r>
              <a:rPr lang="en-US" altLang="en-US" sz="3600" u="sng" dirty="0">
                <a:solidFill>
                  <a:schemeClr val="bg1"/>
                </a:solidFill>
                <a:latin typeface="Arial" panose="020B0604020202020204" pitchFamily="34" charset="0"/>
                <a:cs typeface="Arial" panose="020B0604020202020204" pitchFamily="34" charset="0"/>
              </a:rPr>
              <a:t>gospel</a:t>
            </a:r>
            <a:r>
              <a:rPr lang="en-US" altLang="en-US" sz="3600" dirty="0">
                <a:solidFill>
                  <a:schemeClr val="bg1"/>
                </a:solidFill>
                <a:latin typeface="Arial" panose="020B0604020202020204" pitchFamily="34" charset="0"/>
                <a:cs typeface="Arial" panose="020B0604020202020204" pitchFamily="34" charset="0"/>
              </a:rPr>
              <a:t> of Christ, for it is the </a:t>
            </a:r>
            <a:r>
              <a:rPr lang="en-US" altLang="en-US" sz="3600" u="sng" dirty="0">
                <a:solidFill>
                  <a:schemeClr val="bg1"/>
                </a:solidFill>
                <a:latin typeface="Arial" panose="020B0604020202020204" pitchFamily="34" charset="0"/>
                <a:cs typeface="Arial" panose="020B0604020202020204" pitchFamily="34" charset="0"/>
              </a:rPr>
              <a:t>power of God to salvation</a:t>
            </a:r>
            <a:r>
              <a:rPr lang="en-US" altLang="en-US" sz="3600" dirty="0">
                <a:solidFill>
                  <a:schemeClr val="bg1"/>
                </a:solidFill>
                <a:latin typeface="Arial" panose="020B0604020202020204" pitchFamily="34" charset="0"/>
                <a:cs typeface="Arial" panose="020B0604020202020204" pitchFamily="34" charset="0"/>
              </a:rPr>
              <a:t> for everyone who believes, for the Jew first and also for the Greek.</a:t>
            </a:r>
          </a:p>
        </p:txBody>
      </p:sp>
      <p:sp>
        <p:nvSpPr>
          <p:cNvPr id="2" name="Slide Number Placeholder 1">
            <a:extLst>
              <a:ext uri="{FF2B5EF4-FFF2-40B4-BE49-F238E27FC236}">
                <a16:creationId xmlns:a16="http://schemas.microsoft.com/office/drawing/2014/main" id="{287FBE26-A2E1-6CD2-ACDD-45987C848044}"/>
              </a:ext>
            </a:extLst>
          </p:cNvPr>
          <p:cNvSpPr>
            <a:spLocks noGrp="1"/>
          </p:cNvSpPr>
          <p:nvPr>
            <p:ph type="sldNum" sz="quarter" idx="12"/>
          </p:nvPr>
        </p:nvSpPr>
        <p:spPr/>
        <p:txBody>
          <a:bodyPr/>
          <a:lstStyle/>
          <a:p>
            <a:fld id="{13397011-C6AF-4561-8AEF-0DCBEA7734D5}" type="slidenum">
              <a:rPr lang="en-US" smtClean="0"/>
              <a:t>52</a:t>
            </a:fld>
            <a:endParaRPr lang="en-US" dirty="0"/>
          </a:p>
        </p:txBody>
      </p:sp>
    </p:spTree>
    <p:extLst>
      <p:ext uri="{BB962C8B-B14F-4D97-AF65-F5344CB8AC3E}">
        <p14:creationId xmlns:p14="http://schemas.microsoft.com/office/powerpoint/2010/main" val="3476732101"/>
      </p:ext>
    </p:extLst>
  </p:cSld>
  <p:clrMapOvr>
    <a:masterClrMapping/>
  </p:clrMapOvr>
  <p:transition spd="med">
    <p:wipe dir="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AE2AFB4E-6AB2-BDE6-99B1-11F97DFB5DE1}"/>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8F799CE-F74C-C71A-C554-3B93A8954121}"/>
              </a:ext>
            </a:extLst>
          </p:cNvPr>
          <p:cNvSpPr txBox="1"/>
          <p:nvPr/>
        </p:nvSpPr>
        <p:spPr>
          <a:xfrm>
            <a:off x="1562615" y="2274838"/>
            <a:ext cx="9066769" cy="2308324"/>
          </a:xfrm>
          <a:prstGeom prst="rect">
            <a:avLst/>
          </a:prstGeom>
          <a:noFill/>
        </p:spPr>
        <p:txBody>
          <a:bodyPr wrap="square">
            <a:spAutoFit/>
          </a:bodyPr>
          <a:lstStyle/>
          <a:p>
            <a:pPr>
              <a:defRPr/>
            </a:pPr>
            <a:r>
              <a:rPr lang="en-US" sz="3600" dirty="0">
                <a:solidFill>
                  <a:srgbClr val="FFFF99"/>
                </a:solidFill>
                <a:latin typeface="Arial" panose="020B0604020202020204" pitchFamily="34" charset="0"/>
                <a:cs typeface="Arial" panose="020B0604020202020204" pitchFamily="34" charset="0"/>
              </a:rPr>
              <a:t>Ephesians 6:17, NKJV</a:t>
            </a:r>
          </a:p>
          <a:p>
            <a:pPr>
              <a:defRPr/>
            </a:pPr>
            <a:r>
              <a:rPr lang="en-US" sz="3600" dirty="0">
                <a:solidFill>
                  <a:schemeClr val="bg1"/>
                </a:solidFill>
                <a:latin typeface="Arial" panose="020B0604020202020204" pitchFamily="34" charset="0"/>
                <a:cs typeface="Arial" panose="020B0604020202020204" pitchFamily="34" charset="0"/>
              </a:rPr>
              <a:t>And take the helmet of salvation, and the </a:t>
            </a:r>
            <a:r>
              <a:rPr lang="en-US" sz="3600" u="sng" dirty="0">
                <a:solidFill>
                  <a:schemeClr val="bg1"/>
                </a:solidFill>
                <a:latin typeface="Arial" panose="020B0604020202020204" pitchFamily="34" charset="0"/>
                <a:cs typeface="Arial" panose="020B0604020202020204" pitchFamily="34" charset="0"/>
              </a:rPr>
              <a:t>sword of the Spirit</a:t>
            </a:r>
            <a:r>
              <a:rPr lang="en-US" sz="3600" dirty="0">
                <a:solidFill>
                  <a:schemeClr val="bg1"/>
                </a:solidFill>
                <a:latin typeface="Arial" panose="020B0604020202020204" pitchFamily="34" charset="0"/>
                <a:cs typeface="Arial" panose="020B0604020202020204" pitchFamily="34" charset="0"/>
              </a:rPr>
              <a:t>, which is the </a:t>
            </a:r>
            <a:r>
              <a:rPr lang="en-US" sz="3600" u="sng" dirty="0">
                <a:solidFill>
                  <a:schemeClr val="bg1"/>
                </a:solidFill>
                <a:latin typeface="Arial" panose="020B0604020202020204" pitchFamily="34" charset="0"/>
                <a:cs typeface="Arial" panose="020B0604020202020204" pitchFamily="34" charset="0"/>
              </a:rPr>
              <a:t>word</a:t>
            </a:r>
            <a:r>
              <a:rPr lang="en-US" sz="3600" dirty="0">
                <a:solidFill>
                  <a:schemeClr val="bg1"/>
                </a:solidFill>
                <a:latin typeface="Arial" panose="020B0604020202020204" pitchFamily="34" charset="0"/>
                <a:cs typeface="Arial" panose="020B0604020202020204" pitchFamily="34" charset="0"/>
              </a:rPr>
              <a:t> of God;</a:t>
            </a:r>
          </a:p>
        </p:txBody>
      </p:sp>
      <p:sp>
        <p:nvSpPr>
          <p:cNvPr id="2" name="Slide Number Placeholder 1">
            <a:extLst>
              <a:ext uri="{FF2B5EF4-FFF2-40B4-BE49-F238E27FC236}">
                <a16:creationId xmlns:a16="http://schemas.microsoft.com/office/drawing/2014/main" id="{8774F5C9-DE1C-D8CF-2AEE-1CBDF53B5540}"/>
              </a:ext>
            </a:extLst>
          </p:cNvPr>
          <p:cNvSpPr>
            <a:spLocks noGrp="1"/>
          </p:cNvSpPr>
          <p:nvPr>
            <p:ph type="sldNum" sz="quarter" idx="12"/>
          </p:nvPr>
        </p:nvSpPr>
        <p:spPr/>
        <p:txBody>
          <a:bodyPr/>
          <a:lstStyle/>
          <a:p>
            <a:fld id="{13397011-C6AF-4561-8AEF-0DCBEA7734D5}" type="slidenum">
              <a:rPr lang="en-US" smtClean="0"/>
              <a:t>53</a:t>
            </a:fld>
            <a:endParaRPr lang="en-US" dirty="0"/>
          </a:p>
        </p:txBody>
      </p:sp>
    </p:spTree>
    <p:extLst>
      <p:ext uri="{BB962C8B-B14F-4D97-AF65-F5344CB8AC3E}">
        <p14:creationId xmlns:p14="http://schemas.microsoft.com/office/powerpoint/2010/main" val="2195446499"/>
      </p:ext>
    </p:extLst>
  </p:cSld>
  <p:clrMapOvr>
    <a:masterClrMapping/>
  </p:clrMapOvr>
  <p:transition spd="med">
    <p:wipe dir="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54FBA9F-C678-F49B-62F4-63DED5256481}"/>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CC79BDC-105B-7769-94BC-07A6ACA3641A}"/>
              </a:ext>
            </a:extLst>
          </p:cNvPr>
          <p:cNvSpPr>
            <a:spLocks noGrp="1"/>
          </p:cNvSpPr>
          <p:nvPr>
            <p:ph type="sldNum" sz="quarter" idx="12"/>
          </p:nvPr>
        </p:nvSpPr>
        <p:spPr/>
        <p:txBody>
          <a:bodyPr/>
          <a:lstStyle/>
          <a:p>
            <a:fld id="{13397011-C6AF-4561-8AEF-0DCBEA7734D5}" type="slidenum">
              <a:rPr lang="en-US" smtClean="0"/>
              <a:t>54</a:t>
            </a:fld>
            <a:endParaRPr lang="en-US" dirty="0"/>
          </a:p>
        </p:txBody>
      </p:sp>
      <p:sp>
        <p:nvSpPr>
          <p:cNvPr id="5" name="TextBox 4">
            <a:extLst>
              <a:ext uri="{FF2B5EF4-FFF2-40B4-BE49-F238E27FC236}">
                <a16:creationId xmlns:a16="http://schemas.microsoft.com/office/drawing/2014/main" id="{2F70F108-49FE-20E8-AE82-85F0579ADBAA}"/>
              </a:ext>
            </a:extLst>
          </p:cNvPr>
          <p:cNvSpPr txBox="1"/>
          <p:nvPr/>
        </p:nvSpPr>
        <p:spPr>
          <a:xfrm>
            <a:off x="849238" y="889843"/>
            <a:ext cx="10493524" cy="5078313"/>
          </a:xfrm>
          <a:prstGeom prst="rect">
            <a:avLst/>
          </a:prstGeom>
          <a:noFill/>
        </p:spPr>
        <p:txBody>
          <a:bodyPr wrap="square">
            <a:spAutoFit/>
          </a:bodyPr>
          <a:lstStyle/>
          <a:p>
            <a:r>
              <a:rPr lang="en-US" sz="3600" dirty="0">
                <a:solidFill>
                  <a:srgbClr val="FFFF99"/>
                </a:solidFill>
              </a:rPr>
              <a:t>2 Timothy 3:15-17, NKJV</a:t>
            </a:r>
          </a:p>
          <a:p>
            <a:r>
              <a:rPr lang="en-US" sz="3600" dirty="0">
                <a:solidFill>
                  <a:schemeClr val="bg1"/>
                </a:solidFill>
              </a:rPr>
              <a:t>15 and that from childhood you have known the Holy </a:t>
            </a:r>
            <a:r>
              <a:rPr lang="en-US" sz="3600" u="sng" dirty="0">
                <a:solidFill>
                  <a:schemeClr val="bg1"/>
                </a:solidFill>
              </a:rPr>
              <a:t>Scriptures</a:t>
            </a:r>
            <a:r>
              <a:rPr lang="en-US" sz="3600" dirty="0">
                <a:solidFill>
                  <a:schemeClr val="bg1"/>
                </a:solidFill>
              </a:rPr>
              <a:t>, which are able to </a:t>
            </a:r>
            <a:r>
              <a:rPr lang="en-US" sz="3600" u="sng" dirty="0">
                <a:solidFill>
                  <a:schemeClr val="bg1"/>
                </a:solidFill>
              </a:rPr>
              <a:t>make you wise for salvation</a:t>
            </a:r>
            <a:r>
              <a:rPr lang="en-US" sz="3600" dirty="0">
                <a:solidFill>
                  <a:schemeClr val="bg1"/>
                </a:solidFill>
              </a:rPr>
              <a:t> through faith which is in Christ Jesus.</a:t>
            </a:r>
          </a:p>
          <a:p>
            <a:r>
              <a:rPr lang="en-US" sz="3600" dirty="0">
                <a:solidFill>
                  <a:schemeClr val="bg1"/>
                </a:solidFill>
              </a:rPr>
              <a:t>16 All Scripture is given by </a:t>
            </a:r>
            <a:r>
              <a:rPr lang="en-US" sz="3600" u="sng" dirty="0">
                <a:solidFill>
                  <a:srgbClr val="FFFF99"/>
                </a:solidFill>
              </a:rPr>
              <a:t>inspiration of God</a:t>
            </a:r>
            <a:r>
              <a:rPr lang="en-US" sz="3600" dirty="0">
                <a:solidFill>
                  <a:schemeClr val="bg1"/>
                </a:solidFill>
              </a:rPr>
              <a:t>, and is profitable for </a:t>
            </a:r>
            <a:r>
              <a:rPr lang="en-US" sz="3600" u="sng" dirty="0">
                <a:solidFill>
                  <a:schemeClr val="bg1"/>
                </a:solidFill>
              </a:rPr>
              <a:t>doctrine</a:t>
            </a:r>
            <a:r>
              <a:rPr lang="en-US" sz="3600" dirty="0">
                <a:solidFill>
                  <a:schemeClr val="bg1"/>
                </a:solidFill>
              </a:rPr>
              <a:t>, for reproof, for correction, for </a:t>
            </a:r>
            <a:r>
              <a:rPr lang="en-US" sz="3600" u="sng" dirty="0">
                <a:solidFill>
                  <a:schemeClr val="bg1"/>
                </a:solidFill>
              </a:rPr>
              <a:t>instruction in righteousness</a:t>
            </a:r>
            <a:r>
              <a:rPr lang="en-US" sz="3600" dirty="0">
                <a:solidFill>
                  <a:schemeClr val="bg1"/>
                </a:solidFill>
              </a:rPr>
              <a:t>, 17 that the man of God may be </a:t>
            </a:r>
            <a:r>
              <a:rPr lang="en-US" sz="3600" u="sng" dirty="0">
                <a:solidFill>
                  <a:schemeClr val="bg1"/>
                </a:solidFill>
              </a:rPr>
              <a:t>complete</a:t>
            </a:r>
            <a:r>
              <a:rPr lang="en-US" sz="3600" dirty="0">
                <a:solidFill>
                  <a:schemeClr val="bg1"/>
                </a:solidFill>
              </a:rPr>
              <a:t>, thoroughly </a:t>
            </a:r>
            <a:r>
              <a:rPr lang="en-US" sz="3600" u="sng" dirty="0">
                <a:solidFill>
                  <a:schemeClr val="bg1"/>
                </a:solidFill>
              </a:rPr>
              <a:t>equipped</a:t>
            </a:r>
            <a:r>
              <a:rPr lang="en-US" sz="3600" dirty="0">
                <a:solidFill>
                  <a:schemeClr val="bg1"/>
                </a:solidFill>
              </a:rPr>
              <a:t> for every good work.</a:t>
            </a:r>
          </a:p>
        </p:txBody>
      </p:sp>
    </p:spTree>
    <p:extLst>
      <p:ext uri="{BB962C8B-B14F-4D97-AF65-F5344CB8AC3E}">
        <p14:creationId xmlns:p14="http://schemas.microsoft.com/office/powerpoint/2010/main" val="1292310979"/>
      </p:ext>
    </p:extLst>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6F8E5EF-2135-1C31-C4E2-26B12AC38491}"/>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6FA87171-8374-DAA9-2815-D8F0C0161CC3}"/>
              </a:ext>
            </a:extLst>
          </p:cNvPr>
          <p:cNvSpPr txBox="1"/>
          <p:nvPr/>
        </p:nvSpPr>
        <p:spPr>
          <a:xfrm>
            <a:off x="1022692" y="2459504"/>
            <a:ext cx="9856060" cy="1892826"/>
          </a:xfrm>
          <a:prstGeom prst="rect">
            <a:avLst/>
          </a:prstGeom>
          <a:noFill/>
        </p:spPr>
        <p:txBody>
          <a:bodyPr wrap="square">
            <a:spAutoFit/>
          </a:bodyPr>
          <a:lstStyle/>
          <a:p>
            <a:r>
              <a:rPr lang="en-US" sz="3900" dirty="0">
                <a:solidFill>
                  <a:schemeClr val="bg1"/>
                </a:solidFill>
              </a:rPr>
              <a:t>The gift of the Holy Spirit is the same today as His purpose has always been - God’s plan of salvation through the Word.</a:t>
            </a:r>
          </a:p>
        </p:txBody>
      </p:sp>
      <p:sp>
        <p:nvSpPr>
          <p:cNvPr id="2" name="Slide Number Placeholder 1">
            <a:extLst>
              <a:ext uri="{FF2B5EF4-FFF2-40B4-BE49-F238E27FC236}">
                <a16:creationId xmlns:a16="http://schemas.microsoft.com/office/drawing/2014/main" id="{7737315D-FA28-AAE8-625E-AE5C7A13C7B5}"/>
              </a:ext>
            </a:extLst>
          </p:cNvPr>
          <p:cNvSpPr>
            <a:spLocks noGrp="1"/>
          </p:cNvSpPr>
          <p:nvPr>
            <p:ph type="sldNum" sz="quarter" idx="12"/>
          </p:nvPr>
        </p:nvSpPr>
        <p:spPr/>
        <p:txBody>
          <a:bodyPr/>
          <a:lstStyle/>
          <a:p>
            <a:fld id="{13397011-C6AF-4561-8AEF-0DCBEA7734D5}" type="slidenum">
              <a:rPr lang="en-US" smtClean="0"/>
              <a:t>55</a:t>
            </a:fld>
            <a:endParaRPr lang="en-US" dirty="0"/>
          </a:p>
        </p:txBody>
      </p:sp>
    </p:spTree>
    <p:extLst>
      <p:ext uri="{BB962C8B-B14F-4D97-AF65-F5344CB8AC3E}">
        <p14:creationId xmlns:p14="http://schemas.microsoft.com/office/powerpoint/2010/main" val="1459501557"/>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8172F36-F186-4EDA-3001-4F6621FF2D8B}"/>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9DBED502-6B3E-8E59-4CF9-57E1C5225947}"/>
              </a:ext>
            </a:extLst>
          </p:cNvPr>
          <p:cNvSpPr txBox="1"/>
          <p:nvPr/>
        </p:nvSpPr>
        <p:spPr>
          <a:xfrm>
            <a:off x="1125286" y="2459504"/>
            <a:ext cx="9343314" cy="1938992"/>
          </a:xfrm>
          <a:prstGeom prst="rect">
            <a:avLst/>
          </a:prstGeom>
          <a:noFill/>
        </p:spPr>
        <p:txBody>
          <a:bodyPr wrap="square">
            <a:spAutoFit/>
          </a:bodyPr>
          <a:lstStyle/>
          <a:p>
            <a:r>
              <a:rPr lang="en-US" sz="4000" dirty="0">
                <a:solidFill>
                  <a:schemeClr val="bg1"/>
                </a:solidFill>
              </a:rPr>
              <a:t>How can we embody all of these points of view together in to one pattern of thought?</a:t>
            </a:r>
          </a:p>
        </p:txBody>
      </p:sp>
      <p:sp>
        <p:nvSpPr>
          <p:cNvPr id="2" name="Slide Number Placeholder 1">
            <a:extLst>
              <a:ext uri="{FF2B5EF4-FFF2-40B4-BE49-F238E27FC236}">
                <a16:creationId xmlns:a16="http://schemas.microsoft.com/office/drawing/2014/main" id="{6758ACF0-02A5-C199-B0CF-5979FC129623}"/>
              </a:ext>
            </a:extLst>
          </p:cNvPr>
          <p:cNvSpPr>
            <a:spLocks noGrp="1"/>
          </p:cNvSpPr>
          <p:nvPr>
            <p:ph type="sldNum" sz="quarter" idx="12"/>
          </p:nvPr>
        </p:nvSpPr>
        <p:spPr/>
        <p:txBody>
          <a:bodyPr/>
          <a:lstStyle/>
          <a:p>
            <a:fld id="{13397011-C6AF-4561-8AEF-0DCBEA7734D5}" type="slidenum">
              <a:rPr lang="en-US" smtClean="0"/>
              <a:t>56</a:t>
            </a:fld>
            <a:endParaRPr lang="en-US" dirty="0"/>
          </a:p>
        </p:txBody>
      </p:sp>
    </p:spTree>
    <p:extLst>
      <p:ext uri="{BB962C8B-B14F-4D97-AF65-F5344CB8AC3E}">
        <p14:creationId xmlns:p14="http://schemas.microsoft.com/office/powerpoint/2010/main" val="3123064560"/>
      </p:ext>
    </p:extLst>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10CEE2C-715E-E3FE-C7A8-69B4F5F0E37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19AB377-B52D-82D2-5D48-5CB6DC146DFE}"/>
              </a:ext>
            </a:extLst>
          </p:cNvPr>
          <p:cNvSpPr txBox="1"/>
          <p:nvPr/>
        </p:nvSpPr>
        <p:spPr>
          <a:xfrm>
            <a:off x="330459" y="258901"/>
            <a:ext cx="11531081" cy="6324808"/>
          </a:xfrm>
          <a:prstGeom prst="rect">
            <a:avLst/>
          </a:prstGeom>
          <a:noFill/>
        </p:spPr>
        <p:txBody>
          <a:bodyPr wrap="square">
            <a:spAutoFit/>
          </a:bodyPr>
          <a:lstStyle/>
          <a:p>
            <a:r>
              <a:rPr lang="en-US" sz="2800" dirty="0">
                <a:solidFill>
                  <a:srgbClr val="FFFF99"/>
                </a:solidFill>
              </a:rPr>
              <a:t>In a recent article “What Is the Gift of the Holy Spirit” by Andy Sochor he concludes… </a:t>
            </a:r>
            <a:r>
              <a:rPr lang="en-US" sz="2900" dirty="0">
                <a:solidFill>
                  <a:schemeClr val="bg1"/>
                </a:solidFill>
              </a:rPr>
              <a:t>“So what is the “gift of the Holy Spirit” promised on the day of Pentecost and available to all people even today? </a:t>
            </a:r>
            <a:r>
              <a:rPr lang="en-US" sz="2900" u="sng" dirty="0">
                <a:solidFill>
                  <a:schemeClr val="bg1"/>
                </a:solidFill>
              </a:rPr>
              <a:t>It is the fellowship we enjoy with God after having our sins forgiven and becoming one with Him</a:t>
            </a:r>
            <a:r>
              <a:rPr lang="en-US" sz="2900" dirty="0">
                <a:solidFill>
                  <a:schemeClr val="bg1"/>
                </a:solidFill>
              </a:rPr>
              <a:t>. We enter into this state of </a:t>
            </a:r>
            <a:r>
              <a:rPr lang="en-US" sz="2900" u="sng" dirty="0">
                <a:solidFill>
                  <a:schemeClr val="bg1"/>
                </a:solidFill>
              </a:rPr>
              <a:t>oneness</a:t>
            </a:r>
            <a:r>
              <a:rPr lang="en-US" sz="2900" dirty="0">
                <a:solidFill>
                  <a:schemeClr val="bg1"/>
                </a:solidFill>
              </a:rPr>
              <a:t> with God when we obey the gospel by repenting of our sins and being baptized into Christ (Acts 2:38). When we do this, God adds us to His church (Acts 2:47), which is the body of Christ (Ephesians 1:22-23). We continue to “</a:t>
            </a:r>
            <a:r>
              <a:rPr lang="en-US" sz="2900" u="sng" dirty="0">
                <a:solidFill>
                  <a:schemeClr val="bg1"/>
                </a:solidFill>
              </a:rPr>
              <a:t>have fellowship</a:t>
            </a:r>
            <a:r>
              <a:rPr lang="en-US" sz="2900" dirty="0">
                <a:solidFill>
                  <a:schemeClr val="bg1"/>
                </a:solidFill>
              </a:rPr>
              <a:t>” with God as we “walk in the Light as He Himself is in the Light” (1 John 1:7). Knowing this, we continue to serve the Lord and share the message of the gospel with others so that they too might respond as the three thousand did on the day of Pentecost (Acts 2:41), thus obtaining the forgiveness of sins and receiving the gift of the Holy Spirit (Acts 2:38).”</a:t>
            </a:r>
          </a:p>
        </p:txBody>
      </p:sp>
      <p:sp>
        <p:nvSpPr>
          <p:cNvPr id="2" name="Slide Number Placeholder 1">
            <a:extLst>
              <a:ext uri="{FF2B5EF4-FFF2-40B4-BE49-F238E27FC236}">
                <a16:creationId xmlns:a16="http://schemas.microsoft.com/office/drawing/2014/main" id="{49370647-73AE-DB58-5C16-E257C1482324}"/>
              </a:ext>
            </a:extLst>
          </p:cNvPr>
          <p:cNvSpPr>
            <a:spLocks noGrp="1"/>
          </p:cNvSpPr>
          <p:nvPr>
            <p:ph type="sldNum" sz="quarter" idx="12"/>
          </p:nvPr>
        </p:nvSpPr>
        <p:spPr/>
        <p:txBody>
          <a:bodyPr/>
          <a:lstStyle/>
          <a:p>
            <a:fld id="{13397011-C6AF-4561-8AEF-0DCBEA7734D5}" type="slidenum">
              <a:rPr lang="en-US" smtClean="0"/>
              <a:t>57</a:t>
            </a:fld>
            <a:endParaRPr lang="en-US" dirty="0"/>
          </a:p>
        </p:txBody>
      </p:sp>
    </p:spTree>
    <p:extLst>
      <p:ext uri="{BB962C8B-B14F-4D97-AF65-F5344CB8AC3E}">
        <p14:creationId xmlns:p14="http://schemas.microsoft.com/office/powerpoint/2010/main" val="3180270214"/>
      </p:ext>
    </p:extLst>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54DED-E898-7727-A63C-F2CD0B251093}"/>
            </a:ext>
          </a:extLst>
        </p:cNvPr>
        <p:cNvGrpSpPr/>
        <p:nvPr/>
      </p:nvGrpSpPr>
      <p:grpSpPr>
        <a:xfrm>
          <a:off x="0" y="0"/>
          <a:ext cx="0" cy="0"/>
          <a:chOff x="0" y="0"/>
          <a:chExt cx="0" cy="0"/>
        </a:xfrm>
      </p:grpSpPr>
      <p:sp>
        <p:nvSpPr>
          <p:cNvPr id="111618" name="TextBox 2">
            <a:extLst>
              <a:ext uri="{FF2B5EF4-FFF2-40B4-BE49-F238E27FC236}">
                <a16:creationId xmlns:a16="http://schemas.microsoft.com/office/drawing/2014/main" id="{7604FF09-EECD-04D4-80AE-6F7E04F3BF35}"/>
              </a:ext>
            </a:extLst>
          </p:cNvPr>
          <p:cNvSpPr txBox="1">
            <a:spLocks noChangeArrowheads="1"/>
          </p:cNvSpPr>
          <p:nvPr/>
        </p:nvSpPr>
        <p:spPr bwMode="auto">
          <a:xfrm>
            <a:off x="854884" y="3013501"/>
            <a:ext cx="94054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1"/>
              </a:buClr>
              <a:buChar char="–"/>
              <a:defRPr sz="2800">
                <a:solidFill>
                  <a:schemeClr val="tx1"/>
                </a:solidFill>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tx1"/>
              </a:buClr>
              <a:buChar char="–"/>
              <a:defRPr sz="2000">
                <a:solidFill>
                  <a:schemeClr val="tx1"/>
                </a:solidFill>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r>
              <a:rPr lang="en-US" altLang="en-US" sz="4800" dirty="0">
                <a:solidFill>
                  <a:srgbClr val="FFFF99"/>
                </a:solidFill>
                <a:latin typeface="Arial" panose="020B0604020202020204" pitchFamily="34" charset="0"/>
                <a:cs typeface="Arial" panose="020B0604020202020204" pitchFamily="34" charset="0"/>
              </a:rPr>
              <a:t>Are you in fellowship with God?</a:t>
            </a:r>
            <a:endParaRPr lang="en-US" altLang="en-US" sz="4800"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829F8AC0-8B11-1424-A4B8-AC2317A0BDBC}"/>
              </a:ext>
            </a:extLst>
          </p:cNvPr>
          <p:cNvSpPr>
            <a:spLocks noGrp="1"/>
          </p:cNvSpPr>
          <p:nvPr>
            <p:ph type="sldNum" sz="quarter" idx="12"/>
          </p:nvPr>
        </p:nvSpPr>
        <p:spPr/>
        <p:txBody>
          <a:bodyPr/>
          <a:lstStyle/>
          <a:p>
            <a:fld id="{13397011-C6AF-4561-8AEF-0DCBEA7734D5}" type="slidenum">
              <a:rPr lang="en-US" smtClean="0"/>
              <a:t>58</a:t>
            </a:fld>
            <a:endParaRPr lang="en-US" dirty="0"/>
          </a:p>
        </p:txBody>
      </p:sp>
    </p:spTree>
    <p:extLst>
      <p:ext uri="{BB962C8B-B14F-4D97-AF65-F5344CB8AC3E}">
        <p14:creationId xmlns:p14="http://schemas.microsoft.com/office/powerpoint/2010/main" val="2105237478"/>
      </p:ext>
    </p:extLst>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B807B0-AF3F-6B8F-D20A-85EDC4919A67}"/>
            </a:ext>
          </a:extLst>
        </p:cNvPr>
        <p:cNvGrpSpPr/>
        <p:nvPr/>
      </p:nvGrpSpPr>
      <p:grpSpPr>
        <a:xfrm>
          <a:off x="0" y="0"/>
          <a:ext cx="0" cy="0"/>
          <a:chOff x="0" y="0"/>
          <a:chExt cx="0" cy="0"/>
        </a:xfrm>
      </p:grpSpPr>
      <p:sp>
        <p:nvSpPr>
          <p:cNvPr id="191490" name="Text Box 4">
            <a:extLst>
              <a:ext uri="{FF2B5EF4-FFF2-40B4-BE49-F238E27FC236}">
                <a16:creationId xmlns:a16="http://schemas.microsoft.com/office/drawing/2014/main" id="{428DAD79-29F9-B057-6321-4897FC7AF409}"/>
              </a:ext>
            </a:extLst>
          </p:cNvPr>
          <p:cNvSpPr txBox="1">
            <a:spLocks noChangeArrowheads="1"/>
          </p:cNvSpPr>
          <p:nvPr/>
        </p:nvSpPr>
        <p:spPr bwMode="auto">
          <a:xfrm>
            <a:off x="5715000" y="44958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 name="TextBox 3">
            <a:extLst>
              <a:ext uri="{FF2B5EF4-FFF2-40B4-BE49-F238E27FC236}">
                <a16:creationId xmlns:a16="http://schemas.microsoft.com/office/drawing/2014/main" id="{2D438FCA-DFAA-7B3D-8E80-34E8648D000C}"/>
              </a:ext>
            </a:extLst>
          </p:cNvPr>
          <p:cNvSpPr txBox="1"/>
          <p:nvPr/>
        </p:nvSpPr>
        <p:spPr>
          <a:xfrm>
            <a:off x="568852" y="612844"/>
            <a:ext cx="11054295" cy="5632311"/>
          </a:xfrm>
          <a:prstGeom prst="rect">
            <a:avLst/>
          </a:prstGeom>
          <a:noFill/>
        </p:spPr>
        <p:txBody>
          <a:bodyPr wrap="square">
            <a:spAutoFit/>
          </a:bodyPr>
          <a:lstStyle/>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HEAR</a:t>
            </a:r>
            <a:r>
              <a:rPr lang="en-US" sz="4000" dirty="0">
                <a:solidFill>
                  <a:schemeClr val="bg1"/>
                </a:solidFill>
                <a:latin typeface="Arial" panose="020B0604020202020204" pitchFamily="34" charset="0"/>
                <a:cs typeface="Arial" panose="020B0604020202020204" pitchFamily="34" charset="0"/>
              </a:rPr>
              <a:t> the Word			Rom 10:13-17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BELIEVE</a:t>
            </a:r>
            <a:r>
              <a:rPr lang="en-US" sz="4000" dirty="0">
                <a:solidFill>
                  <a:schemeClr val="bg1"/>
                </a:solidFill>
                <a:latin typeface="Arial" panose="020B0604020202020204" pitchFamily="34" charset="0"/>
                <a:cs typeface="Arial" panose="020B0604020202020204" pitchFamily="34" charset="0"/>
              </a:rPr>
              <a:t> the truth		Heb 11:6; Jn 8:24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REPENT</a:t>
            </a:r>
            <a:r>
              <a:rPr lang="en-US" sz="4000" dirty="0">
                <a:solidFill>
                  <a:schemeClr val="bg1"/>
                </a:solidFill>
                <a:latin typeface="Arial" panose="020B0604020202020204" pitchFamily="34" charset="0"/>
                <a:cs typeface="Arial" panose="020B0604020202020204" pitchFamily="34" charset="0"/>
              </a:rPr>
              <a:t> from all sins	   	Lk 13:3; Acts 2:38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CONFESS</a:t>
            </a:r>
            <a:r>
              <a:rPr lang="en-US" sz="4000" dirty="0">
                <a:solidFill>
                  <a:schemeClr val="bg1"/>
                </a:solidFill>
                <a:latin typeface="Arial" panose="020B0604020202020204" pitchFamily="34" charset="0"/>
                <a:cs typeface="Arial" panose="020B0604020202020204" pitchFamily="34" charset="0"/>
              </a:rPr>
              <a:t> Christ		   	Matt 10:32-33</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BAPTIZED</a:t>
            </a:r>
            <a:r>
              <a:rPr lang="en-US" sz="4000" dirty="0">
                <a:solidFill>
                  <a:schemeClr val="bg1"/>
                </a:solidFill>
                <a:latin typeface="Arial" panose="020B0604020202020204" pitchFamily="34" charset="0"/>
                <a:cs typeface="Arial" panose="020B0604020202020204" pitchFamily="34" charset="0"/>
              </a:rPr>
              <a:t> into Christ    	Acts 2:38</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ADDED</a:t>
            </a:r>
            <a:r>
              <a:rPr lang="en-US" sz="4000" dirty="0">
                <a:solidFill>
                  <a:schemeClr val="bg1"/>
                </a:solidFill>
                <a:latin typeface="Arial" panose="020B0604020202020204" pitchFamily="34" charset="0"/>
                <a:cs typeface="Arial" panose="020B0604020202020204" pitchFamily="34" charset="0"/>
              </a:rPr>
              <a:t> to the Church    	Acts 2:47</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FAITHFUL</a:t>
            </a:r>
            <a:r>
              <a:rPr lang="en-US" sz="4000" dirty="0">
                <a:solidFill>
                  <a:schemeClr val="bg1"/>
                </a:solidFill>
                <a:latin typeface="Arial" panose="020B0604020202020204" pitchFamily="34" charset="0"/>
                <a:cs typeface="Arial" panose="020B0604020202020204" pitchFamily="34" charset="0"/>
              </a:rPr>
              <a:t> to the Lord    	Rev 2:10</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PROCLAIM</a:t>
            </a:r>
            <a:r>
              <a:rPr lang="en-US" sz="4000" dirty="0">
                <a:solidFill>
                  <a:schemeClr val="bg1"/>
                </a:solidFill>
                <a:latin typeface="Arial" panose="020B0604020202020204" pitchFamily="34" charset="0"/>
                <a:cs typeface="Arial" panose="020B0604020202020204" pitchFamily="34" charset="0"/>
              </a:rPr>
              <a:t> the Lord		1 Pet 2:9</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WORSHIP</a:t>
            </a:r>
            <a:r>
              <a:rPr lang="en-US" sz="4000" dirty="0">
                <a:solidFill>
                  <a:schemeClr val="bg1"/>
                </a:solidFill>
                <a:latin typeface="Arial" panose="020B0604020202020204" pitchFamily="34" charset="0"/>
                <a:cs typeface="Arial" panose="020B0604020202020204" pitchFamily="34" charset="0"/>
              </a:rPr>
              <a:t> the Lord		John 4:24</a:t>
            </a:r>
          </a:p>
        </p:txBody>
      </p:sp>
      <p:sp>
        <p:nvSpPr>
          <p:cNvPr id="2" name="Slide Number Placeholder 1">
            <a:extLst>
              <a:ext uri="{FF2B5EF4-FFF2-40B4-BE49-F238E27FC236}">
                <a16:creationId xmlns:a16="http://schemas.microsoft.com/office/drawing/2014/main" id="{7AE90FD2-9C34-5D24-0A95-25F99B360FA7}"/>
              </a:ext>
            </a:extLst>
          </p:cNvPr>
          <p:cNvSpPr>
            <a:spLocks noGrp="1"/>
          </p:cNvSpPr>
          <p:nvPr>
            <p:ph type="sldNum" sz="quarter" idx="12"/>
          </p:nvPr>
        </p:nvSpPr>
        <p:spPr/>
        <p:txBody>
          <a:bodyPr/>
          <a:lstStyle/>
          <a:p>
            <a:fld id="{13397011-C6AF-4561-8AEF-0DCBEA7734D5}" type="slidenum">
              <a:rPr lang="en-US" smtClean="0"/>
              <a:t>59</a:t>
            </a:fld>
            <a:endParaRPr lang="en-US" dirty="0"/>
          </a:p>
        </p:txBody>
      </p:sp>
    </p:spTree>
    <p:extLst>
      <p:ext uri="{BB962C8B-B14F-4D97-AF65-F5344CB8AC3E}">
        <p14:creationId xmlns:p14="http://schemas.microsoft.com/office/powerpoint/2010/main" val="2287432091"/>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1067A1D-4D21-BC0B-6848-3DEBE8C0A381}"/>
              </a:ext>
            </a:extLst>
          </p:cNvPr>
          <p:cNvSpPr txBox="1"/>
          <p:nvPr/>
        </p:nvSpPr>
        <p:spPr>
          <a:xfrm>
            <a:off x="942259" y="2551837"/>
            <a:ext cx="10105931" cy="1754326"/>
          </a:xfrm>
          <a:prstGeom prst="rect">
            <a:avLst/>
          </a:prstGeom>
          <a:noFill/>
        </p:spPr>
        <p:txBody>
          <a:bodyPr wrap="square">
            <a:spAutoFit/>
          </a:bodyPr>
          <a:lstStyle/>
          <a:p>
            <a:r>
              <a:rPr lang="en-US" sz="5400" dirty="0">
                <a:solidFill>
                  <a:srgbClr val="FFFF99"/>
                </a:solidFill>
                <a:latin typeface="Arial" panose="020B0604020202020204" pitchFamily="34" charset="0"/>
                <a:cs typeface="Arial" panose="020B0604020202020204" pitchFamily="34" charset="0"/>
              </a:rPr>
              <a:t>What Was the “Gift” of The Holy Spirit?</a:t>
            </a:r>
          </a:p>
        </p:txBody>
      </p:sp>
      <p:sp>
        <p:nvSpPr>
          <p:cNvPr id="2" name="Slide Number Placeholder 1">
            <a:extLst>
              <a:ext uri="{FF2B5EF4-FFF2-40B4-BE49-F238E27FC236}">
                <a16:creationId xmlns:a16="http://schemas.microsoft.com/office/drawing/2014/main" id="{14809B37-F190-FC61-A062-820C48AA6DA8}"/>
              </a:ext>
            </a:extLst>
          </p:cNvPr>
          <p:cNvSpPr>
            <a:spLocks noGrp="1"/>
          </p:cNvSpPr>
          <p:nvPr>
            <p:ph type="sldNum" sz="quarter" idx="12"/>
          </p:nvPr>
        </p:nvSpPr>
        <p:spPr/>
        <p:txBody>
          <a:bodyPr/>
          <a:lstStyle/>
          <a:p>
            <a:fld id="{13397011-C6AF-4561-8AEF-0DCBEA7734D5}" type="slidenum">
              <a:rPr lang="en-US" smtClean="0"/>
              <a:t>6</a:t>
            </a:fld>
            <a:endParaRPr lang="en-US" dirty="0"/>
          </a:p>
        </p:txBody>
      </p:sp>
    </p:spTree>
    <p:extLst>
      <p:ext uri="{BB962C8B-B14F-4D97-AF65-F5344CB8AC3E}">
        <p14:creationId xmlns:p14="http://schemas.microsoft.com/office/powerpoint/2010/main" val="1056858522"/>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80773C3-1A15-7FC3-A2D2-21F0119D01A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829090B-964E-D8E8-3074-A5DE3A909B2F}"/>
              </a:ext>
            </a:extLst>
          </p:cNvPr>
          <p:cNvSpPr txBox="1"/>
          <p:nvPr/>
        </p:nvSpPr>
        <p:spPr>
          <a:xfrm>
            <a:off x="463694" y="381206"/>
            <a:ext cx="11491872" cy="5970865"/>
          </a:xfrm>
          <a:prstGeom prst="rect">
            <a:avLst/>
          </a:prstGeom>
          <a:noFill/>
        </p:spPr>
        <p:txBody>
          <a:bodyPr wrap="square">
            <a:spAutoFit/>
          </a:bodyPr>
          <a:lstStyle/>
          <a:p>
            <a:r>
              <a:rPr lang="en-US" sz="4800" dirty="0">
                <a:solidFill>
                  <a:srgbClr val="FFFF99"/>
                </a:solidFill>
                <a:latin typeface="Arial" panose="020B0604020202020204" pitchFamily="34" charset="0"/>
                <a:cs typeface="Arial" panose="020B0604020202020204" pitchFamily="34" charset="0"/>
              </a:rPr>
              <a:t>Gift - </a:t>
            </a:r>
            <a:r>
              <a:rPr lang="en-US" sz="4000" dirty="0">
                <a:solidFill>
                  <a:schemeClr val="bg1"/>
                </a:solidFill>
                <a:latin typeface="Arial" panose="020B0604020202020204" pitchFamily="34" charset="0"/>
                <a:cs typeface="Arial" panose="020B0604020202020204" pitchFamily="34" charset="0"/>
              </a:rPr>
              <a:t>Something given based on certain criteria</a:t>
            </a:r>
          </a:p>
          <a:p>
            <a:r>
              <a:rPr lang="en-US" sz="4000" dirty="0">
                <a:solidFill>
                  <a:srgbClr val="FFFF99"/>
                </a:solidFill>
                <a:latin typeface="Arial" panose="020B0604020202020204" pitchFamily="34" charset="0"/>
                <a:cs typeface="Arial" panose="020B0604020202020204" pitchFamily="34" charset="0"/>
              </a:rPr>
              <a:t>A gift is given for a reason (conditions)</a:t>
            </a:r>
          </a:p>
          <a:p>
            <a:endParaRPr lang="en-US" sz="2800" dirty="0">
              <a:solidFill>
                <a:srgbClr val="FFFF99"/>
              </a:solidFill>
              <a:latin typeface="Arial" panose="020B0604020202020204" pitchFamily="34" charset="0"/>
              <a:cs typeface="Arial" panose="020B0604020202020204" pitchFamily="34" charset="0"/>
            </a:endParaRP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An ability or characteristic</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In celebration of an event</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Reward for an accomplishment</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A provision to aid toward a goal</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Donation to aid in a needy situation</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Contribution to a cause</a:t>
            </a:r>
          </a:p>
          <a:p>
            <a:pPr marL="571500" indent="-571500">
              <a:buFont typeface="Wingdings" panose="05000000000000000000" pitchFamily="2" charset="2"/>
              <a:buChar char="ü"/>
            </a:pPr>
            <a:r>
              <a:rPr lang="en-US" sz="3800" dirty="0">
                <a:solidFill>
                  <a:schemeClr val="bg1"/>
                </a:solidFill>
                <a:latin typeface="Arial" panose="020B0604020202020204" pitchFamily="34" charset="0"/>
                <a:cs typeface="Arial" panose="020B0604020202020204" pitchFamily="34" charset="0"/>
              </a:rPr>
              <a:t>Given out of love or kindness of the giver</a:t>
            </a:r>
          </a:p>
        </p:txBody>
      </p:sp>
      <p:sp>
        <p:nvSpPr>
          <p:cNvPr id="2" name="Slide Number Placeholder 1">
            <a:extLst>
              <a:ext uri="{FF2B5EF4-FFF2-40B4-BE49-F238E27FC236}">
                <a16:creationId xmlns:a16="http://schemas.microsoft.com/office/drawing/2014/main" id="{66A42361-3F8D-CAE1-1CCC-8FE5AA09284A}"/>
              </a:ext>
            </a:extLst>
          </p:cNvPr>
          <p:cNvSpPr>
            <a:spLocks noGrp="1"/>
          </p:cNvSpPr>
          <p:nvPr>
            <p:ph type="sldNum" sz="quarter" idx="12"/>
          </p:nvPr>
        </p:nvSpPr>
        <p:spPr/>
        <p:txBody>
          <a:bodyPr/>
          <a:lstStyle/>
          <a:p>
            <a:fld id="{13397011-C6AF-4561-8AEF-0DCBEA7734D5}" type="slidenum">
              <a:rPr lang="en-US" smtClean="0"/>
              <a:t>7</a:t>
            </a:fld>
            <a:endParaRPr lang="en-US" dirty="0"/>
          </a:p>
        </p:txBody>
      </p:sp>
    </p:spTree>
    <p:extLst>
      <p:ext uri="{BB962C8B-B14F-4D97-AF65-F5344CB8AC3E}">
        <p14:creationId xmlns:p14="http://schemas.microsoft.com/office/powerpoint/2010/main" val="1619434990"/>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8F76BF3-4EB5-561B-9B41-8C2827647EB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09579AC-AD61-EFDC-22C4-461F060E2E2D}"/>
              </a:ext>
            </a:extLst>
          </p:cNvPr>
          <p:cNvSpPr txBox="1"/>
          <p:nvPr/>
        </p:nvSpPr>
        <p:spPr>
          <a:xfrm>
            <a:off x="1010625" y="2551837"/>
            <a:ext cx="10030541" cy="1754326"/>
          </a:xfrm>
          <a:prstGeom prst="rect">
            <a:avLst/>
          </a:prstGeom>
          <a:noFill/>
        </p:spPr>
        <p:txBody>
          <a:bodyPr wrap="square">
            <a:spAutoFit/>
          </a:bodyPr>
          <a:lstStyle/>
          <a:p>
            <a:r>
              <a:rPr lang="en-US" sz="5400" dirty="0">
                <a:solidFill>
                  <a:schemeClr val="bg1"/>
                </a:solidFill>
                <a:latin typeface="Arial" panose="020B0604020202020204" pitchFamily="34" charset="0"/>
                <a:cs typeface="Arial" panose="020B0604020202020204" pitchFamily="34" charset="0"/>
              </a:rPr>
              <a:t>“Gift”</a:t>
            </a:r>
            <a:r>
              <a:rPr lang="en-US" sz="5400" dirty="0">
                <a:solidFill>
                  <a:schemeClr val="bg1">
                    <a:lumMod val="95000"/>
                  </a:schemeClr>
                </a:solidFill>
                <a:latin typeface="Arial" panose="020B0604020202020204" pitchFamily="34" charset="0"/>
                <a:cs typeface="Arial" panose="020B0604020202020204" pitchFamily="34" charset="0"/>
              </a:rPr>
              <a:t>		</a:t>
            </a:r>
            <a:r>
              <a:rPr lang="en-US" sz="5400" dirty="0">
                <a:solidFill>
                  <a:srgbClr val="FFFF99"/>
                </a:solidFill>
                <a:latin typeface="Arial" panose="020B0604020202020204" pitchFamily="34" charset="0"/>
                <a:cs typeface="Arial" panose="020B0604020202020204" pitchFamily="34" charset="0"/>
              </a:rPr>
              <a:t>Acts 2:38-39</a:t>
            </a:r>
          </a:p>
          <a:p>
            <a:r>
              <a:rPr lang="en-US" sz="5400" dirty="0">
                <a:solidFill>
                  <a:schemeClr val="bg1"/>
                </a:solidFill>
                <a:latin typeface="Arial" panose="020B0604020202020204" pitchFamily="34" charset="0"/>
                <a:cs typeface="Arial" panose="020B0604020202020204" pitchFamily="34" charset="0"/>
              </a:rPr>
              <a:t>“Gifts”</a:t>
            </a:r>
            <a:r>
              <a:rPr lang="en-US" sz="5400" dirty="0">
                <a:solidFill>
                  <a:schemeClr val="bg1">
                    <a:lumMod val="95000"/>
                  </a:schemeClr>
                </a:solidFill>
                <a:latin typeface="Arial" panose="020B0604020202020204" pitchFamily="34" charset="0"/>
                <a:cs typeface="Arial" panose="020B0604020202020204" pitchFamily="34" charset="0"/>
              </a:rPr>
              <a:t>	</a:t>
            </a:r>
            <a:r>
              <a:rPr lang="en-US" sz="5400" dirty="0">
                <a:solidFill>
                  <a:srgbClr val="FFFF99"/>
                </a:solidFill>
                <a:latin typeface="Arial" panose="020B0604020202020204" pitchFamily="34" charset="0"/>
                <a:cs typeface="Arial" panose="020B0604020202020204" pitchFamily="34" charset="0"/>
              </a:rPr>
              <a:t>1 Corinthians 12-14</a:t>
            </a:r>
          </a:p>
        </p:txBody>
      </p:sp>
      <p:sp>
        <p:nvSpPr>
          <p:cNvPr id="2" name="Slide Number Placeholder 1">
            <a:extLst>
              <a:ext uri="{FF2B5EF4-FFF2-40B4-BE49-F238E27FC236}">
                <a16:creationId xmlns:a16="http://schemas.microsoft.com/office/drawing/2014/main" id="{92AC8E28-EA52-AD84-074B-F4F5DDDA85BD}"/>
              </a:ext>
            </a:extLst>
          </p:cNvPr>
          <p:cNvSpPr>
            <a:spLocks noGrp="1"/>
          </p:cNvSpPr>
          <p:nvPr>
            <p:ph type="sldNum" sz="quarter" idx="12"/>
          </p:nvPr>
        </p:nvSpPr>
        <p:spPr/>
        <p:txBody>
          <a:bodyPr/>
          <a:lstStyle/>
          <a:p>
            <a:fld id="{13397011-C6AF-4561-8AEF-0DCBEA7734D5}" type="slidenum">
              <a:rPr lang="en-US" smtClean="0"/>
              <a:t>8</a:t>
            </a:fld>
            <a:endParaRPr lang="en-US" dirty="0"/>
          </a:p>
        </p:txBody>
      </p:sp>
    </p:spTree>
    <p:extLst>
      <p:ext uri="{BB962C8B-B14F-4D97-AF65-F5344CB8AC3E}">
        <p14:creationId xmlns:p14="http://schemas.microsoft.com/office/powerpoint/2010/main" val="2537262923"/>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15A60-7130-06B1-4236-1B2E5E29A00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04C8657-5D5F-54AC-1CC5-BFF4E6C73859}"/>
              </a:ext>
            </a:extLst>
          </p:cNvPr>
          <p:cNvSpPr txBox="1"/>
          <p:nvPr/>
        </p:nvSpPr>
        <p:spPr>
          <a:xfrm>
            <a:off x="847101" y="1443841"/>
            <a:ext cx="10497797" cy="3970318"/>
          </a:xfrm>
          <a:prstGeom prst="rect">
            <a:avLst/>
          </a:prstGeom>
          <a:noFill/>
        </p:spPr>
        <p:txBody>
          <a:bodyPr wrap="square">
            <a:spAutoFit/>
          </a:bodyPr>
          <a:lstStyle/>
          <a:p>
            <a:pPr>
              <a:defRPr/>
            </a:pPr>
            <a:r>
              <a:rPr lang="en-US" sz="3600" dirty="0">
                <a:solidFill>
                  <a:srgbClr val="FFFF99"/>
                </a:solidFill>
              </a:rPr>
              <a:t>Acts 2:38-39, NKJV</a:t>
            </a:r>
          </a:p>
          <a:p>
            <a:pPr>
              <a:defRPr/>
            </a:pPr>
            <a:r>
              <a:rPr lang="en-US" sz="3600" dirty="0">
                <a:solidFill>
                  <a:schemeClr val="bg1"/>
                </a:solidFill>
              </a:rPr>
              <a:t> “Then Peter said to them, “Repent, and let every one of you be baptized in the name of Jesus Christ for the remission of sins; and </a:t>
            </a:r>
            <a:r>
              <a:rPr lang="en-US" sz="3600" u="sng" dirty="0">
                <a:solidFill>
                  <a:schemeClr val="bg1"/>
                </a:solidFill>
              </a:rPr>
              <a:t>you shall receive the gift of the Holy Spirit</a:t>
            </a:r>
            <a:r>
              <a:rPr lang="en-US" sz="3600" dirty="0">
                <a:solidFill>
                  <a:schemeClr val="bg1"/>
                </a:solidFill>
              </a:rPr>
              <a:t>. For the </a:t>
            </a:r>
            <a:r>
              <a:rPr lang="en-US" sz="3600" u="sng" dirty="0">
                <a:solidFill>
                  <a:schemeClr val="bg1"/>
                </a:solidFill>
              </a:rPr>
              <a:t>promise</a:t>
            </a:r>
            <a:r>
              <a:rPr lang="en-US" sz="3600" dirty="0">
                <a:solidFill>
                  <a:schemeClr val="bg1"/>
                </a:solidFill>
              </a:rPr>
              <a:t> is to you and to your children, and to all who are afar off, as many as the Lord our God will call.”</a:t>
            </a:r>
          </a:p>
        </p:txBody>
      </p:sp>
      <p:sp>
        <p:nvSpPr>
          <p:cNvPr id="2" name="Slide Number Placeholder 1">
            <a:extLst>
              <a:ext uri="{FF2B5EF4-FFF2-40B4-BE49-F238E27FC236}">
                <a16:creationId xmlns:a16="http://schemas.microsoft.com/office/drawing/2014/main" id="{F6CC6FAB-0492-4A41-4CC0-5BC0F7B22ECF}"/>
              </a:ext>
            </a:extLst>
          </p:cNvPr>
          <p:cNvSpPr>
            <a:spLocks noGrp="1"/>
          </p:cNvSpPr>
          <p:nvPr>
            <p:ph type="sldNum" sz="quarter" idx="12"/>
          </p:nvPr>
        </p:nvSpPr>
        <p:spPr/>
        <p:txBody>
          <a:bodyPr/>
          <a:lstStyle/>
          <a:p>
            <a:fld id="{13397011-C6AF-4561-8AEF-0DCBEA7734D5}" type="slidenum">
              <a:rPr lang="en-US" smtClean="0"/>
              <a:t>9</a:t>
            </a:fld>
            <a:endParaRPr lang="en-US" dirty="0"/>
          </a:p>
        </p:txBody>
      </p:sp>
    </p:spTree>
    <p:extLst>
      <p:ext uri="{BB962C8B-B14F-4D97-AF65-F5344CB8AC3E}">
        <p14:creationId xmlns:p14="http://schemas.microsoft.com/office/powerpoint/2010/main" val="3579932417"/>
      </p:ext>
    </p:extLst>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2496</TotalTime>
  <Words>4176</Words>
  <Application>Microsoft Office PowerPoint</Application>
  <PresentationFormat>Widescreen</PresentationFormat>
  <Paragraphs>224</Paragraphs>
  <Slides>59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Aptos</vt:lpstr>
      <vt:lpstr>Arial</vt:lpstr>
      <vt:lpstr>Impact</vt:lpstr>
      <vt:lpstr>Tahoma</vt:lpstr>
      <vt:lpstr>Wingdings</vt:lpstr>
      <vt:lpstr>Office Theme</vt:lpstr>
      <vt:lpstr>PowerPoint Presentation</vt:lpstr>
      <vt:lpstr>Answering Questions About The Holy Spirit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Kramer</dc:creator>
  <cp:lastModifiedBy>Chris Kramer</cp:lastModifiedBy>
  <cp:revision>152</cp:revision>
  <dcterms:created xsi:type="dcterms:W3CDTF">2024-10-23T20:27:26Z</dcterms:created>
  <dcterms:modified xsi:type="dcterms:W3CDTF">2025-03-26T14:40:06Z</dcterms:modified>
</cp:coreProperties>
</file>